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81"/>
  </p:notesMasterIdLst>
  <p:sldIdLst>
    <p:sldId id="256" r:id="rId3"/>
    <p:sldId id="257" r:id="rId4"/>
    <p:sldId id="305" r:id="rId5"/>
    <p:sldId id="310" r:id="rId6"/>
    <p:sldId id="311" r:id="rId7"/>
    <p:sldId id="312" r:id="rId8"/>
    <p:sldId id="313" r:id="rId9"/>
    <p:sldId id="303" r:id="rId10"/>
    <p:sldId id="309" r:id="rId11"/>
    <p:sldId id="306" r:id="rId12"/>
    <p:sldId id="298" r:id="rId13"/>
    <p:sldId id="273" r:id="rId14"/>
    <p:sldId id="274" r:id="rId15"/>
    <p:sldId id="301" r:id="rId16"/>
    <p:sldId id="308" r:id="rId17"/>
    <p:sldId id="300" r:id="rId18"/>
    <p:sldId id="332" r:id="rId19"/>
    <p:sldId id="307" r:id="rId20"/>
    <p:sldId id="285" r:id="rId21"/>
    <p:sldId id="299" r:id="rId22"/>
    <p:sldId id="269" r:id="rId23"/>
    <p:sldId id="268" r:id="rId24"/>
    <p:sldId id="304" r:id="rId25"/>
    <p:sldId id="302" r:id="rId26"/>
    <p:sldId id="259" r:id="rId27"/>
    <p:sldId id="262" r:id="rId28"/>
    <p:sldId id="287" r:id="rId29"/>
    <p:sldId id="314" r:id="rId30"/>
    <p:sldId id="315" r:id="rId31"/>
    <p:sldId id="258" r:id="rId32"/>
    <p:sldId id="316" r:id="rId33"/>
    <p:sldId id="323" r:id="rId34"/>
    <p:sldId id="325" r:id="rId35"/>
    <p:sldId id="326" r:id="rId36"/>
    <p:sldId id="327" r:id="rId37"/>
    <p:sldId id="324" r:id="rId38"/>
    <p:sldId id="328" r:id="rId39"/>
    <p:sldId id="329" r:id="rId40"/>
    <p:sldId id="330" r:id="rId41"/>
    <p:sldId id="331" r:id="rId42"/>
    <p:sldId id="317" r:id="rId43"/>
    <p:sldId id="318" r:id="rId44"/>
    <p:sldId id="319" r:id="rId45"/>
    <p:sldId id="320" r:id="rId46"/>
    <p:sldId id="321" r:id="rId47"/>
    <p:sldId id="260" r:id="rId48"/>
    <p:sldId id="261" r:id="rId49"/>
    <p:sldId id="322" r:id="rId50"/>
    <p:sldId id="263" r:id="rId51"/>
    <p:sldId id="264" r:id="rId52"/>
    <p:sldId id="265" r:id="rId53"/>
    <p:sldId id="266" r:id="rId54"/>
    <p:sldId id="341" r:id="rId55"/>
    <p:sldId id="342" r:id="rId56"/>
    <p:sldId id="340" r:id="rId57"/>
    <p:sldId id="333" r:id="rId58"/>
    <p:sldId id="335" r:id="rId59"/>
    <p:sldId id="336" r:id="rId60"/>
    <p:sldId id="337" r:id="rId61"/>
    <p:sldId id="338" r:id="rId62"/>
    <p:sldId id="339"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54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selfinsuredplans.com/claim-forms" TargetMode="External"/><Relationship Id="rId7" Type="http://schemas.openxmlformats.org/officeDocument/2006/relationships/image" Target="../media/image16.svg"/><Relationship Id="rId2" Type="http://schemas.openxmlformats.org/officeDocument/2006/relationships/hyperlink" Target="https://www.federalregister.gov/documents/2018/06/21/2018-12992/definition-of-employer-under-section-35-of-erisa-association-health-plans" TargetMode="External"/><Relationship Id="rId1" Type="http://schemas.openxmlformats.org/officeDocument/2006/relationships/hyperlink" Target="https://www.dol.gov/agencies/ebsa/employers-and-advisers/plan-administration-and-compliance/reporting-and-filing" TargetMode="Externa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s://www.dol.gov/agencies/ebsa/employers-and-advisers/plan-administration-and-compliance/reporting-and-filing" TargetMode="External"/><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hyperlink" Target="https://www.federalregister.gov/documents/2018/06/21/2018-12992/definition-of-employer-under-section-35-of-erisa-association-health-plans" TargetMode="External"/><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hyperlink" Target="https://www.selfinsuredplans.com/claim-form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3D6C0-2C4C-445E-996E-E0E17E2E4AC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070AB5BD-F70A-43AB-AA92-A84024A8ACD5}">
      <dgm:prSet phldrT="[Text]"/>
      <dgm:spPr/>
      <dgm:t>
        <a:bodyPr/>
        <a:lstStyle/>
        <a:p>
          <a:r>
            <a:rPr lang="en-US" dirty="0"/>
            <a:t>Services</a:t>
          </a:r>
        </a:p>
      </dgm:t>
    </dgm:pt>
    <dgm:pt modelId="{8C72FB82-6072-4635-8E5D-003185B63AA4}" type="parTrans" cxnId="{C0817A3D-61A3-4FC9-B5DD-9A4AA35D3084}">
      <dgm:prSet/>
      <dgm:spPr/>
      <dgm:t>
        <a:bodyPr/>
        <a:lstStyle/>
        <a:p>
          <a:endParaRPr lang="en-US"/>
        </a:p>
      </dgm:t>
    </dgm:pt>
    <dgm:pt modelId="{34C3D689-E991-4CDE-A93A-7B93E50894FC}" type="sibTrans" cxnId="{C0817A3D-61A3-4FC9-B5DD-9A4AA35D3084}">
      <dgm:prSet/>
      <dgm:spPr/>
      <dgm:t>
        <a:bodyPr/>
        <a:lstStyle/>
        <a:p>
          <a:endParaRPr lang="en-US"/>
        </a:p>
      </dgm:t>
    </dgm:pt>
    <dgm:pt modelId="{34F2E414-061D-4F08-B3E8-799A9D271D17}">
      <dgm:prSet phldrT="[Text]" custT="1"/>
      <dgm:spPr/>
      <dgm:t>
        <a:bodyPr/>
        <a:lstStyle/>
        <a:p>
          <a:r>
            <a:rPr lang="en-US" sz="1800" dirty="0"/>
            <a:t>Diabetes  ($40;$60;$75)</a:t>
          </a:r>
        </a:p>
      </dgm:t>
    </dgm:pt>
    <dgm:pt modelId="{1EEDA358-4A52-460A-8FCC-C92479CDD7BD}" type="parTrans" cxnId="{0448CF99-3CD3-4E27-AF15-F03AEC30DA75}">
      <dgm:prSet/>
      <dgm:spPr/>
      <dgm:t>
        <a:bodyPr/>
        <a:lstStyle/>
        <a:p>
          <a:endParaRPr lang="en-US" dirty="0"/>
        </a:p>
      </dgm:t>
    </dgm:pt>
    <dgm:pt modelId="{3805D1CB-0459-4BA6-9275-7C6BE063C733}" type="sibTrans" cxnId="{0448CF99-3CD3-4E27-AF15-F03AEC30DA75}">
      <dgm:prSet/>
      <dgm:spPr/>
      <dgm:t>
        <a:bodyPr/>
        <a:lstStyle/>
        <a:p>
          <a:endParaRPr lang="en-US"/>
        </a:p>
      </dgm:t>
    </dgm:pt>
    <dgm:pt modelId="{41028E58-3ACB-424B-AF9F-4B380259DBC7}">
      <dgm:prSet phldrT="[Text]" custT="1"/>
      <dgm:spPr/>
      <dgm:t>
        <a:bodyPr/>
        <a:lstStyle/>
        <a:p>
          <a:r>
            <a:rPr lang="en-US" sz="1600" dirty="0"/>
            <a:t>Hypertension($40;$60;$75)</a:t>
          </a:r>
          <a:endParaRPr lang="en-US" sz="1800" dirty="0"/>
        </a:p>
      </dgm:t>
    </dgm:pt>
    <dgm:pt modelId="{71B25D4C-40E3-48BF-BB09-F5FF23D0A970}" type="parTrans" cxnId="{A93E4050-DCE4-4B2B-905E-1CAA7C01BBA4}">
      <dgm:prSet/>
      <dgm:spPr/>
      <dgm:t>
        <a:bodyPr/>
        <a:lstStyle/>
        <a:p>
          <a:endParaRPr lang="en-US" dirty="0"/>
        </a:p>
      </dgm:t>
    </dgm:pt>
    <dgm:pt modelId="{A447B306-5D5E-4C45-9E36-797527397B64}" type="sibTrans" cxnId="{A93E4050-DCE4-4B2B-905E-1CAA7C01BBA4}">
      <dgm:prSet/>
      <dgm:spPr/>
      <dgm:t>
        <a:bodyPr/>
        <a:lstStyle/>
        <a:p>
          <a:endParaRPr lang="en-US"/>
        </a:p>
      </dgm:t>
    </dgm:pt>
    <dgm:pt modelId="{E8AEEB9A-F956-4309-960B-29B5D9DFECE0}">
      <dgm:prSet phldrT="[Text]" custT="1"/>
      <dgm:spPr/>
      <dgm:t>
        <a:bodyPr/>
        <a:lstStyle/>
        <a:p>
          <a:r>
            <a:rPr lang="en-US" sz="1800" dirty="0"/>
            <a:t>Coronary Artery Disease</a:t>
          </a:r>
        </a:p>
      </dgm:t>
    </dgm:pt>
    <dgm:pt modelId="{D2D0E443-1C0C-440D-B531-F30A72EDD1A9}" type="parTrans" cxnId="{9B76245F-3141-4805-AD01-DAEFFD835D83}">
      <dgm:prSet/>
      <dgm:spPr/>
      <dgm:t>
        <a:bodyPr/>
        <a:lstStyle/>
        <a:p>
          <a:endParaRPr lang="en-US" dirty="0"/>
        </a:p>
      </dgm:t>
    </dgm:pt>
    <dgm:pt modelId="{AFF6D6C3-C467-49A7-8C73-106F37B8C1EA}" type="sibTrans" cxnId="{9B76245F-3141-4805-AD01-DAEFFD835D83}">
      <dgm:prSet/>
      <dgm:spPr/>
      <dgm:t>
        <a:bodyPr/>
        <a:lstStyle/>
        <a:p>
          <a:endParaRPr lang="en-US"/>
        </a:p>
      </dgm:t>
    </dgm:pt>
    <dgm:pt modelId="{CF3D081A-0FA0-46F3-9F4A-97B40FA804A1}">
      <dgm:prSet custT="1"/>
      <dgm:spPr/>
      <dgm:t>
        <a:bodyPr/>
        <a:lstStyle/>
        <a:p>
          <a:r>
            <a:rPr lang="en-US" sz="1600" dirty="0"/>
            <a:t>Pulmonary($40;$60;$75)</a:t>
          </a:r>
        </a:p>
      </dgm:t>
    </dgm:pt>
    <dgm:pt modelId="{BF7E8BBE-39B6-4414-84D8-0A37316E8BD1}" type="parTrans" cxnId="{A062123C-3250-47AF-A130-83798F8B8601}">
      <dgm:prSet/>
      <dgm:spPr/>
      <dgm:t>
        <a:bodyPr/>
        <a:lstStyle/>
        <a:p>
          <a:endParaRPr lang="en-US" dirty="0"/>
        </a:p>
      </dgm:t>
    </dgm:pt>
    <dgm:pt modelId="{ABB5584D-0FD4-4FE7-A39C-16EC8867F5D3}" type="sibTrans" cxnId="{A062123C-3250-47AF-A130-83798F8B8601}">
      <dgm:prSet/>
      <dgm:spPr/>
      <dgm:t>
        <a:bodyPr/>
        <a:lstStyle/>
        <a:p>
          <a:endParaRPr lang="en-US"/>
        </a:p>
      </dgm:t>
    </dgm:pt>
    <dgm:pt modelId="{506AC521-532E-48B6-A98E-02A28CA0B6D1}">
      <dgm:prSet custT="1"/>
      <dgm:spPr/>
      <dgm:t>
        <a:bodyPr/>
        <a:lstStyle/>
        <a:p>
          <a:endParaRPr lang="en-US" sz="1800" dirty="0"/>
        </a:p>
      </dgm:t>
    </dgm:pt>
    <dgm:pt modelId="{402520E3-69E9-42B6-BAD1-385D3F1BFE3E}" type="parTrans" cxnId="{A5E6B81F-AC46-4914-BCD8-8F20A90706CC}">
      <dgm:prSet/>
      <dgm:spPr/>
      <dgm:t>
        <a:bodyPr/>
        <a:lstStyle/>
        <a:p>
          <a:endParaRPr lang="en-US" dirty="0"/>
        </a:p>
      </dgm:t>
    </dgm:pt>
    <dgm:pt modelId="{BF5603D7-E52F-4DDF-AA6E-DFC1549F56CB}" type="sibTrans" cxnId="{A5E6B81F-AC46-4914-BCD8-8F20A90706CC}">
      <dgm:prSet/>
      <dgm:spPr/>
      <dgm:t>
        <a:bodyPr/>
        <a:lstStyle/>
        <a:p>
          <a:endParaRPr lang="en-US"/>
        </a:p>
      </dgm:t>
    </dgm:pt>
    <dgm:pt modelId="{72192B5F-9470-4037-BB5C-E1861DC35100}" type="pres">
      <dgm:prSet presAssocID="{DE13D6C0-2C4C-445E-996E-E0E17E2E4ACF}" presName="Name0" presStyleCnt="0">
        <dgm:presLayoutVars>
          <dgm:chPref val="1"/>
          <dgm:dir/>
          <dgm:animOne val="branch"/>
          <dgm:animLvl val="lvl"/>
          <dgm:resizeHandles val="exact"/>
        </dgm:presLayoutVars>
      </dgm:prSet>
      <dgm:spPr/>
    </dgm:pt>
    <dgm:pt modelId="{A5483B8C-4D5E-459C-9D2A-95097D13454E}" type="pres">
      <dgm:prSet presAssocID="{070AB5BD-F70A-43AB-AA92-A84024A8ACD5}" presName="root1" presStyleCnt="0"/>
      <dgm:spPr/>
    </dgm:pt>
    <dgm:pt modelId="{101776B4-0114-40A3-A677-D9C39E97009E}" type="pres">
      <dgm:prSet presAssocID="{070AB5BD-F70A-43AB-AA92-A84024A8ACD5}" presName="LevelOneTextNode" presStyleLbl="node0" presStyleIdx="0" presStyleCnt="1">
        <dgm:presLayoutVars>
          <dgm:chPref val="3"/>
        </dgm:presLayoutVars>
      </dgm:prSet>
      <dgm:spPr/>
    </dgm:pt>
    <dgm:pt modelId="{01629F8B-BD71-40BA-9594-2868C40A82E4}" type="pres">
      <dgm:prSet presAssocID="{070AB5BD-F70A-43AB-AA92-A84024A8ACD5}" presName="level2hierChild" presStyleCnt="0"/>
      <dgm:spPr/>
    </dgm:pt>
    <dgm:pt modelId="{FF11D337-F5A2-4588-B756-91EC9C0A3A0E}" type="pres">
      <dgm:prSet presAssocID="{1EEDA358-4A52-460A-8FCC-C92479CDD7BD}" presName="conn2-1" presStyleLbl="parChTrans1D2" presStyleIdx="0" presStyleCnt="5"/>
      <dgm:spPr/>
    </dgm:pt>
    <dgm:pt modelId="{657C8A16-9604-405B-8583-2C5B2E7FEEE7}" type="pres">
      <dgm:prSet presAssocID="{1EEDA358-4A52-460A-8FCC-C92479CDD7BD}" presName="connTx" presStyleLbl="parChTrans1D2" presStyleIdx="0" presStyleCnt="5"/>
      <dgm:spPr/>
    </dgm:pt>
    <dgm:pt modelId="{F2396B0F-3282-403E-9A92-EB6661DD8360}" type="pres">
      <dgm:prSet presAssocID="{34F2E414-061D-4F08-B3E8-799A9D271D17}" presName="root2" presStyleCnt="0"/>
      <dgm:spPr/>
    </dgm:pt>
    <dgm:pt modelId="{44B112D8-72F1-4496-B338-47F2CE130706}" type="pres">
      <dgm:prSet presAssocID="{34F2E414-061D-4F08-B3E8-799A9D271D17}" presName="LevelTwoTextNode" presStyleLbl="node2" presStyleIdx="0" presStyleCnt="5" custScaleY="61692" custLinFactNeighborX="687" custLinFactNeighborY="-798">
        <dgm:presLayoutVars>
          <dgm:chPref val="3"/>
        </dgm:presLayoutVars>
      </dgm:prSet>
      <dgm:spPr/>
    </dgm:pt>
    <dgm:pt modelId="{4257A539-9E04-4D80-BEDF-3984A112C53F}" type="pres">
      <dgm:prSet presAssocID="{34F2E414-061D-4F08-B3E8-799A9D271D17}" presName="level3hierChild" presStyleCnt="0"/>
      <dgm:spPr/>
    </dgm:pt>
    <dgm:pt modelId="{95086CA1-356C-4CBB-B53D-412106715DCB}" type="pres">
      <dgm:prSet presAssocID="{71B25D4C-40E3-48BF-BB09-F5FF23D0A970}" presName="conn2-1" presStyleLbl="parChTrans1D2" presStyleIdx="1" presStyleCnt="5"/>
      <dgm:spPr/>
    </dgm:pt>
    <dgm:pt modelId="{C9FABBF8-1675-4EBE-A5AC-F7AAE3B245D4}" type="pres">
      <dgm:prSet presAssocID="{71B25D4C-40E3-48BF-BB09-F5FF23D0A970}" presName="connTx" presStyleLbl="parChTrans1D2" presStyleIdx="1" presStyleCnt="5"/>
      <dgm:spPr/>
    </dgm:pt>
    <dgm:pt modelId="{32617942-4769-44AF-9269-3D632541FE77}" type="pres">
      <dgm:prSet presAssocID="{41028E58-3ACB-424B-AF9F-4B380259DBC7}" presName="root2" presStyleCnt="0"/>
      <dgm:spPr/>
    </dgm:pt>
    <dgm:pt modelId="{518F64E9-2C77-40DB-9A35-D90EBAFB3995}" type="pres">
      <dgm:prSet presAssocID="{41028E58-3ACB-424B-AF9F-4B380259DBC7}" presName="LevelTwoTextNode" presStyleLbl="node2" presStyleIdx="1" presStyleCnt="5" custScaleY="73185">
        <dgm:presLayoutVars>
          <dgm:chPref val="3"/>
        </dgm:presLayoutVars>
      </dgm:prSet>
      <dgm:spPr/>
    </dgm:pt>
    <dgm:pt modelId="{03DEB7BF-8510-4CD3-AB7D-36D0B2EF402A}" type="pres">
      <dgm:prSet presAssocID="{41028E58-3ACB-424B-AF9F-4B380259DBC7}" presName="level3hierChild" presStyleCnt="0"/>
      <dgm:spPr/>
    </dgm:pt>
    <dgm:pt modelId="{20834D80-9DB9-4A83-856F-B6A9F98147CF}" type="pres">
      <dgm:prSet presAssocID="{BF7E8BBE-39B6-4414-84D8-0A37316E8BD1}" presName="conn2-1" presStyleLbl="parChTrans1D2" presStyleIdx="2" presStyleCnt="5"/>
      <dgm:spPr/>
    </dgm:pt>
    <dgm:pt modelId="{207B7E2D-9043-44F9-97CC-726284AF5AB6}" type="pres">
      <dgm:prSet presAssocID="{BF7E8BBE-39B6-4414-84D8-0A37316E8BD1}" presName="connTx" presStyleLbl="parChTrans1D2" presStyleIdx="2" presStyleCnt="5"/>
      <dgm:spPr/>
    </dgm:pt>
    <dgm:pt modelId="{ADAC2D53-120F-4B82-885B-06229440C827}" type="pres">
      <dgm:prSet presAssocID="{CF3D081A-0FA0-46F3-9F4A-97B40FA804A1}" presName="root2" presStyleCnt="0"/>
      <dgm:spPr/>
    </dgm:pt>
    <dgm:pt modelId="{4A6106CB-7D41-4D3D-90EC-D44F9F252E20}" type="pres">
      <dgm:prSet presAssocID="{CF3D081A-0FA0-46F3-9F4A-97B40FA804A1}" presName="LevelTwoTextNode" presStyleLbl="node2" presStyleIdx="2" presStyleCnt="5" custScaleY="47780">
        <dgm:presLayoutVars>
          <dgm:chPref val="3"/>
        </dgm:presLayoutVars>
      </dgm:prSet>
      <dgm:spPr/>
    </dgm:pt>
    <dgm:pt modelId="{960399D4-277F-4EB4-A21A-B30E3EBC3A72}" type="pres">
      <dgm:prSet presAssocID="{CF3D081A-0FA0-46F3-9F4A-97B40FA804A1}" presName="level3hierChild" presStyleCnt="0"/>
      <dgm:spPr/>
    </dgm:pt>
    <dgm:pt modelId="{6CD58E3A-F9AE-4DC2-9BAB-0FE276C127BE}" type="pres">
      <dgm:prSet presAssocID="{402520E3-69E9-42B6-BAD1-385D3F1BFE3E}" presName="conn2-1" presStyleLbl="parChTrans1D2" presStyleIdx="3" presStyleCnt="5"/>
      <dgm:spPr/>
    </dgm:pt>
    <dgm:pt modelId="{09A41748-0255-4F62-9338-CF3C5CD2D5B3}" type="pres">
      <dgm:prSet presAssocID="{402520E3-69E9-42B6-BAD1-385D3F1BFE3E}" presName="connTx" presStyleLbl="parChTrans1D2" presStyleIdx="3" presStyleCnt="5"/>
      <dgm:spPr/>
    </dgm:pt>
    <dgm:pt modelId="{C469A5FE-A3BD-4158-B109-56603AAFE8EE}" type="pres">
      <dgm:prSet presAssocID="{506AC521-532E-48B6-A98E-02A28CA0B6D1}" presName="root2" presStyleCnt="0"/>
      <dgm:spPr/>
    </dgm:pt>
    <dgm:pt modelId="{399E143B-7C37-4A12-BD63-392436561A27}" type="pres">
      <dgm:prSet presAssocID="{506AC521-532E-48B6-A98E-02A28CA0B6D1}" presName="LevelTwoTextNode" presStyleLbl="node2" presStyleIdx="3" presStyleCnt="5" custScaleY="59930">
        <dgm:presLayoutVars>
          <dgm:chPref val="3"/>
        </dgm:presLayoutVars>
      </dgm:prSet>
      <dgm:spPr/>
    </dgm:pt>
    <dgm:pt modelId="{F86CD089-9472-493D-BC27-243D73C48249}" type="pres">
      <dgm:prSet presAssocID="{506AC521-532E-48B6-A98E-02A28CA0B6D1}" presName="level3hierChild" presStyleCnt="0"/>
      <dgm:spPr/>
    </dgm:pt>
    <dgm:pt modelId="{21EE20C5-1249-408B-A8AB-FA57DDDC94C7}" type="pres">
      <dgm:prSet presAssocID="{D2D0E443-1C0C-440D-B531-F30A72EDD1A9}" presName="conn2-1" presStyleLbl="parChTrans1D2" presStyleIdx="4" presStyleCnt="5"/>
      <dgm:spPr/>
    </dgm:pt>
    <dgm:pt modelId="{FE175126-BBBD-45D7-B5DE-F1D85990858B}" type="pres">
      <dgm:prSet presAssocID="{D2D0E443-1C0C-440D-B531-F30A72EDD1A9}" presName="connTx" presStyleLbl="parChTrans1D2" presStyleIdx="4" presStyleCnt="5"/>
      <dgm:spPr/>
    </dgm:pt>
    <dgm:pt modelId="{D961DC5D-2AD9-4B37-8DE3-8F70186C24BB}" type="pres">
      <dgm:prSet presAssocID="{E8AEEB9A-F956-4309-960B-29B5D9DFECE0}" presName="root2" presStyleCnt="0"/>
      <dgm:spPr/>
    </dgm:pt>
    <dgm:pt modelId="{6F270C9E-800C-4E00-8C6E-DC3DA97BC366}" type="pres">
      <dgm:prSet presAssocID="{E8AEEB9A-F956-4309-960B-29B5D9DFECE0}" presName="LevelTwoTextNode" presStyleLbl="node2" presStyleIdx="4" presStyleCnt="5" custScaleY="43884">
        <dgm:presLayoutVars>
          <dgm:chPref val="3"/>
        </dgm:presLayoutVars>
      </dgm:prSet>
      <dgm:spPr/>
    </dgm:pt>
    <dgm:pt modelId="{C8BC7DCF-5D0D-415D-91D6-F2E672398798}" type="pres">
      <dgm:prSet presAssocID="{E8AEEB9A-F956-4309-960B-29B5D9DFECE0}" presName="level3hierChild" presStyleCnt="0"/>
      <dgm:spPr/>
    </dgm:pt>
  </dgm:ptLst>
  <dgm:cxnLst>
    <dgm:cxn modelId="{556DDD08-DEF0-4F5D-93BD-4A46A7622056}" type="presOf" srcId="{506AC521-532E-48B6-A98E-02A28CA0B6D1}" destId="{399E143B-7C37-4A12-BD63-392436561A27}" srcOrd="0" destOrd="0" presId="urn:microsoft.com/office/officeart/2008/layout/HorizontalMultiLevelHierarchy"/>
    <dgm:cxn modelId="{47BE260C-3F11-495B-B953-FE8280D13E87}" type="presOf" srcId="{D2D0E443-1C0C-440D-B531-F30A72EDD1A9}" destId="{21EE20C5-1249-408B-A8AB-FA57DDDC94C7}" srcOrd="0" destOrd="0" presId="urn:microsoft.com/office/officeart/2008/layout/HorizontalMultiLevelHierarchy"/>
    <dgm:cxn modelId="{A5B71315-1EAC-4C4F-8295-54F45FF08E1C}" type="presOf" srcId="{BF7E8BBE-39B6-4414-84D8-0A37316E8BD1}" destId="{20834D80-9DB9-4A83-856F-B6A9F98147CF}" srcOrd="0" destOrd="0" presId="urn:microsoft.com/office/officeart/2008/layout/HorizontalMultiLevelHierarchy"/>
    <dgm:cxn modelId="{B58BA81B-AAB0-4599-9736-9103F84CE133}" type="presOf" srcId="{1EEDA358-4A52-460A-8FCC-C92479CDD7BD}" destId="{657C8A16-9604-405B-8583-2C5B2E7FEEE7}" srcOrd="1" destOrd="0" presId="urn:microsoft.com/office/officeart/2008/layout/HorizontalMultiLevelHierarchy"/>
    <dgm:cxn modelId="{A5E6B81F-AC46-4914-BCD8-8F20A90706CC}" srcId="{070AB5BD-F70A-43AB-AA92-A84024A8ACD5}" destId="{506AC521-532E-48B6-A98E-02A28CA0B6D1}" srcOrd="3" destOrd="0" parTransId="{402520E3-69E9-42B6-BAD1-385D3F1BFE3E}" sibTransId="{BF5603D7-E52F-4DDF-AA6E-DFC1549F56CB}"/>
    <dgm:cxn modelId="{18FCA32E-99CF-466A-B6FD-DF6506452DD3}" type="presOf" srcId="{71B25D4C-40E3-48BF-BB09-F5FF23D0A970}" destId="{95086CA1-356C-4CBB-B53D-412106715DCB}" srcOrd="0" destOrd="0" presId="urn:microsoft.com/office/officeart/2008/layout/HorizontalMultiLevelHierarchy"/>
    <dgm:cxn modelId="{88449233-5CE8-440F-9AA1-9F765E7EFDFB}" type="presOf" srcId="{41028E58-3ACB-424B-AF9F-4B380259DBC7}" destId="{518F64E9-2C77-40DB-9A35-D90EBAFB3995}" srcOrd="0" destOrd="0" presId="urn:microsoft.com/office/officeart/2008/layout/HorizontalMultiLevelHierarchy"/>
    <dgm:cxn modelId="{7682A13B-C2A6-4FEA-A076-043687F84340}" type="presOf" srcId="{DE13D6C0-2C4C-445E-996E-E0E17E2E4ACF}" destId="{72192B5F-9470-4037-BB5C-E1861DC35100}" srcOrd="0" destOrd="0" presId="urn:microsoft.com/office/officeart/2008/layout/HorizontalMultiLevelHierarchy"/>
    <dgm:cxn modelId="{A062123C-3250-47AF-A130-83798F8B8601}" srcId="{070AB5BD-F70A-43AB-AA92-A84024A8ACD5}" destId="{CF3D081A-0FA0-46F3-9F4A-97B40FA804A1}" srcOrd="2" destOrd="0" parTransId="{BF7E8BBE-39B6-4414-84D8-0A37316E8BD1}" sibTransId="{ABB5584D-0FD4-4FE7-A39C-16EC8867F5D3}"/>
    <dgm:cxn modelId="{C0817A3D-61A3-4FC9-B5DD-9A4AA35D3084}" srcId="{DE13D6C0-2C4C-445E-996E-E0E17E2E4ACF}" destId="{070AB5BD-F70A-43AB-AA92-A84024A8ACD5}" srcOrd="0" destOrd="0" parTransId="{8C72FB82-6072-4635-8E5D-003185B63AA4}" sibTransId="{34C3D689-E991-4CDE-A93A-7B93E50894FC}"/>
    <dgm:cxn modelId="{9B76245F-3141-4805-AD01-DAEFFD835D83}" srcId="{070AB5BD-F70A-43AB-AA92-A84024A8ACD5}" destId="{E8AEEB9A-F956-4309-960B-29B5D9DFECE0}" srcOrd="4" destOrd="0" parTransId="{D2D0E443-1C0C-440D-B531-F30A72EDD1A9}" sibTransId="{AFF6D6C3-C467-49A7-8C73-106F37B8C1EA}"/>
    <dgm:cxn modelId="{669D2264-2838-4F83-B49D-F83E78FA7286}" type="presOf" srcId="{34F2E414-061D-4F08-B3E8-799A9D271D17}" destId="{44B112D8-72F1-4496-B338-47F2CE130706}" srcOrd="0" destOrd="0" presId="urn:microsoft.com/office/officeart/2008/layout/HorizontalMultiLevelHierarchy"/>
    <dgm:cxn modelId="{A93E4050-DCE4-4B2B-905E-1CAA7C01BBA4}" srcId="{070AB5BD-F70A-43AB-AA92-A84024A8ACD5}" destId="{41028E58-3ACB-424B-AF9F-4B380259DBC7}" srcOrd="1" destOrd="0" parTransId="{71B25D4C-40E3-48BF-BB09-F5FF23D0A970}" sibTransId="{A447B306-5D5E-4C45-9E36-797527397B64}"/>
    <dgm:cxn modelId="{CEA8CF70-420C-4C5B-85FA-5922349CB96F}" type="presOf" srcId="{402520E3-69E9-42B6-BAD1-385D3F1BFE3E}" destId="{09A41748-0255-4F62-9338-CF3C5CD2D5B3}" srcOrd="1" destOrd="0" presId="urn:microsoft.com/office/officeart/2008/layout/HorizontalMultiLevelHierarchy"/>
    <dgm:cxn modelId="{82768475-F721-403E-9793-4EF5BB61414D}" type="presOf" srcId="{CF3D081A-0FA0-46F3-9F4A-97B40FA804A1}" destId="{4A6106CB-7D41-4D3D-90EC-D44F9F252E20}" srcOrd="0" destOrd="0" presId="urn:microsoft.com/office/officeart/2008/layout/HorizontalMultiLevelHierarchy"/>
    <dgm:cxn modelId="{7C6AE557-8D09-4117-B8DA-C37031390299}" type="presOf" srcId="{1EEDA358-4A52-460A-8FCC-C92479CDD7BD}" destId="{FF11D337-F5A2-4588-B756-91EC9C0A3A0E}" srcOrd="0" destOrd="0" presId="urn:microsoft.com/office/officeart/2008/layout/HorizontalMultiLevelHierarchy"/>
    <dgm:cxn modelId="{0448CF99-3CD3-4E27-AF15-F03AEC30DA75}" srcId="{070AB5BD-F70A-43AB-AA92-A84024A8ACD5}" destId="{34F2E414-061D-4F08-B3E8-799A9D271D17}" srcOrd="0" destOrd="0" parTransId="{1EEDA358-4A52-460A-8FCC-C92479CDD7BD}" sibTransId="{3805D1CB-0459-4BA6-9275-7C6BE063C733}"/>
    <dgm:cxn modelId="{85F1FA9A-372F-4860-8901-4D1F3D64EB5E}" type="presOf" srcId="{D2D0E443-1C0C-440D-B531-F30A72EDD1A9}" destId="{FE175126-BBBD-45D7-B5DE-F1D85990858B}" srcOrd="1" destOrd="0" presId="urn:microsoft.com/office/officeart/2008/layout/HorizontalMultiLevelHierarchy"/>
    <dgm:cxn modelId="{776440B0-4F45-4F0C-9224-A5301D2910BB}" type="presOf" srcId="{070AB5BD-F70A-43AB-AA92-A84024A8ACD5}" destId="{101776B4-0114-40A3-A677-D9C39E97009E}" srcOrd="0" destOrd="0" presId="urn:microsoft.com/office/officeart/2008/layout/HorizontalMultiLevelHierarchy"/>
    <dgm:cxn modelId="{C5080AB2-694A-4E47-90BC-7C74027F58D4}" type="presOf" srcId="{BF7E8BBE-39B6-4414-84D8-0A37316E8BD1}" destId="{207B7E2D-9043-44F9-97CC-726284AF5AB6}" srcOrd="1" destOrd="0" presId="urn:microsoft.com/office/officeart/2008/layout/HorizontalMultiLevelHierarchy"/>
    <dgm:cxn modelId="{F90BC6C0-3EEE-45E2-9B75-A56FF3DB6470}" type="presOf" srcId="{E8AEEB9A-F956-4309-960B-29B5D9DFECE0}" destId="{6F270C9E-800C-4E00-8C6E-DC3DA97BC366}" srcOrd="0" destOrd="0" presId="urn:microsoft.com/office/officeart/2008/layout/HorizontalMultiLevelHierarchy"/>
    <dgm:cxn modelId="{1453A3E7-CD60-4B9C-A8C2-F65E63779F76}" type="presOf" srcId="{402520E3-69E9-42B6-BAD1-385D3F1BFE3E}" destId="{6CD58E3A-F9AE-4DC2-9BAB-0FE276C127BE}" srcOrd="0" destOrd="0" presId="urn:microsoft.com/office/officeart/2008/layout/HorizontalMultiLevelHierarchy"/>
    <dgm:cxn modelId="{19D3E3F1-B7F4-43FC-B13E-33494C721C20}" type="presOf" srcId="{71B25D4C-40E3-48BF-BB09-F5FF23D0A970}" destId="{C9FABBF8-1675-4EBE-A5AC-F7AAE3B245D4}" srcOrd="1" destOrd="0" presId="urn:microsoft.com/office/officeart/2008/layout/HorizontalMultiLevelHierarchy"/>
    <dgm:cxn modelId="{E4B13CE5-36A4-4EBC-B06D-48DB79C719EE}" type="presParOf" srcId="{72192B5F-9470-4037-BB5C-E1861DC35100}" destId="{A5483B8C-4D5E-459C-9D2A-95097D13454E}" srcOrd="0" destOrd="0" presId="urn:microsoft.com/office/officeart/2008/layout/HorizontalMultiLevelHierarchy"/>
    <dgm:cxn modelId="{E0BDFF39-D7D0-4236-9700-71EA7A6EE9B5}" type="presParOf" srcId="{A5483B8C-4D5E-459C-9D2A-95097D13454E}" destId="{101776B4-0114-40A3-A677-D9C39E97009E}" srcOrd="0" destOrd="0" presId="urn:microsoft.com/office/officeart/2008/layout/HorizontalMultiLevelHierarchy"/>
    <dgm:cxn modelId="{62208D8A-B06A-4EB0-81C5-9432C26775B9}" type="presParOf" srcId="{A5483B8C-4D5E-459C-9D2A-95097D13454E}" destId="{01629F8B-BD71-40BA-9594-2868C40A82E4}" srcOrd="1" destOrd="0" presId="urn:microsoft.com/office/officeart/2008/layout/HorizontalMultiLevelHierarchy"/>
    <dgm:cxn modelId="{12F16548-B94B-49D3-96DD-3B8D555E6B52}" type="presParOf" srcId="{01629F8B-BD71-40BA-9594-2868C40A82E4}" destId="{FF11D337-F5A2-4588-B756-91EC9C0A3A0E}" srcOrd="0" destOrd="0" presId="urn:microsoft.com/office/officeart/2008/layout/HorizontalMultiLevelHierarchy"/>
    <dgm:cxn modelId="{5D263F1D-C0EC-41F0-8D61-272BB46CAD5E}" type="presParOf" srcId="{FF11D337-F5A2-4588-B756-91EC9C0A3A0E}" destId="{657C8A16-9604-405B-8583-2C5B2E7FEEE7}" srcOrd="0" destOrd="0" presId="urn:microsoft.com/office/officeart/2008/layout/HorizontalMultiLevelHierarchy"/>
    <dgm:cxn modelId="{84127088-CA8B-44E8-A18E-9E374345D5EC}" type="presParOf" srcId="{01629F8B-BD71-40BA-9594-2868C40A82E4}" destId="{F2396B0F-3282-403E-9A92-EB6661DD8360}" srcOrd="1" destOrd="0" presId="urn:microsoft.com/office/officeart/2008/layout/HorizontalMultiLevelHierarchy"/>
    <dgm:cxn modelId="{9A941464-F601-4BB3-BC5A-84C7896EE24C}" type="presParOf" srcId="{F2396B0F-3282-403E-9A92-EB6661DD8360}" destId="{44B112D8-72F1-4496-B338-47F2CE130706}" srcOrd="0" destOrd="0" presId="urn:microsoft.com/office/officeart/2008/layout/HorizontalMultiLevelHierarchy"/>
    <dgm:cxn modelId="{4310BD1D-3DDA-4B1D-9AB9-A17BD2739CE5}" type="presParOf" srcId="{F2396B0F-3282-403E-9A92-EB6661DD8360}" destId="{4257A539-9E04-4D80-BEDF-3984A112C53F}" srcOrd="1" destOrd="0" presId="urn:microsoft.com/office/officeart/2008/layout/HorizontalMultiLevelHierarchy"/>
    <dgm:cxn modelId="{376232B5-DABF-475C-ADB8-58E5BBF99660}" type="presParOf" srcId="{01629F8B-BD71-40BA-9594-2868C40A82E4}" destId="{95086CA1-356C-4CBB-B53D-412106715DCB}" srcOrd="2" destOrd="0" presId="urn:microsoft.com/office/officeart/2008/layout/HorizontalMultiLevelHierarchy"/>
    <dgm:cxn modelId="{CA0DDB60-CA38-4409-B3E7-CA4F6CBF27CE}" type="presParOf" srcId="{95086CA1-356C-4CBB-B53D-412106715DCB}" destId="{C9FABBF8-1675-4EBE-A5AC-F7AAE3B245D4}" srcOrd="0" destOrd="0" presId="urn:microsoft.com/office/officeart/2008/layout/HorizontalMultiLevelHierarchy"/>
    <dgm:cxn modelId="{50F73AEE-26E8-44B6-A981-5A662C26F085}" type="presParOf" srcId="{01629F8B-BD71-40BA-9594-2868C40A82E4}" destId="{32617942-4769-44AF-9269-3D632541FE77}" srcOrd="3" destOrd="0" presId="urn:microsoft.com/office/officeart/2008/layout/HorizontalMultiLevelHierarchy"/>
    <dgm:cxn modelId="{ED67C1E6-9CA1-480B-AAD2-E20CBDD383D6}" type="presParOf" srcId="{32617942-4769-44AF-9269-3D632541FE77}" destId="{518F64E9-2C77-40DB-9A35-D90EBAFB3995}" srcOrd="0" destOrd="0" presId="urn:microsoft.com/office/officeart/2008/layout/HorizontalMultiLevelHierarchy"/>
    <dgm:cxn modelId="{DAA6B9DA-E307-4216-B99F-8D070324F537}" type="presParOf" srcId="{32617942-4769-44AF-9269-3D632541FE77}" destId="{03DEB7BF-8510-4CD3-AB7D-36D0B2EF402A}" srcOrd="1" destOrd="0" presId="urn:microsoft.com/office/officeart/2008/layout/HorizontalMultiLevelHierarchy"/>
    <dgm:cxn modelId="{9890D3A5-6289-476C-B498-FF53334604C9}" type="presParOf" srcId="{01629F8B-BD71-40BA-9594-2868C40A82E4}" destId="{20834D80-9DB9-4A83-856F-B6A9F98147CF}" srcOrd="4" destOrd="0" presId="urn:microsoft.com/office/officeart/2008/layout/HorizontalMultiLevelHierarchy"/>
    <dgm:cxn modelId="{343040D2-D70E-4447-B515-9FAA8A99D6B9}" type="presParOf" srcId="{20834D80-9DB9-4A83-856F-B6A9F98147CF}" destId="{207B7E2D-9043-44F9-97CC-726284AF5AB6}" srcOrd="0" destOrd="0" presId="urn:microsoft.com/office/officeart/2008/layout/HorizontalMultiLevelHierarchy"/>
    <dgm:cxn modelId="{7FEF42DA-C64A-44B6-A5D9-39E4CCFFA1A8}" type="presParOf" srcId="{01629F8B-BD71-40BA-9594-2868C40A82E4}" destId="{ADAC2D53-120F-4B82-885B-06229440C827}" srcOrd="5" destOrd="0" presId="urn:microsoft.com/office/officeart/2008/layout/HorizontalMultiLevelHierarchy"/>
    <dgm:cxn modelId="{C1E45356-FCBA-4C7C-9E90-904EE80DC673}" type="presParOf" srcId="{ADAC2D53-120F-4B82-885B-06229440C827}" destId="{4A6106CB-7D41-4D3D-90EC-D44F9F252E20}" srcOrd="0" destOrd="0" presId="urn:microsoft.com/office/officeart/2008/layout/HorizontalMultiLevelHierarchy"/>
    <dgm:cxn modelId="{9E84E303-5DC6-46D4-9EC3-FBC17CFBC146}" type="presParOf" srcId="{ADAC2D53-120F-4B82-885B-06229440C827}" destId="{960399D4-277F-4EB4-A21A-B30E3EBC3A72}" srcOrd="1" destOrd="0" presId="urn:microsoft.com/office/officeart/2008/layout/HorizontalMultiLevelHierarchy"/>
    <dgm:cxn modelId="{6D020CD1-94D4-48B2-ABFD-8F8D128AB41E}" type="presParOf" srcId="{01629F8B-BD71-40BA-9594-2868C40A82E4}" destId="{6CD58E3A-F9AE-4DC2-9BAB-0FE276C127BE}" srcOrd="6" destOrd="0" presId="urn:microsoft.com/office/officeart/2008/layout/HorizontalMultiLevelHierarchy"/>
    <dgm:cxn modelId="{B47505EE-33E0-43C0-9C8D-AB62F59D36C0}" type="presParOf" srcId="{6CD58E3A-F9AE-4DC2-9BAB-0FE276C127BE}" destId="{09A41748-0255-4F62-9338-CF3C5CD2D5B3}" srcOrd="0" destOrd="0" presId="urn:microsoft.com/office/officeart/2008/layout/HorizontalMultiLevelHierarchy"/>
    <dgm:cxn modelId="{5D01CAFB-365F-4E80-B8E5-0A168E17BA4F}" type="presParOf" srcId="{01629F8B-BD71-40BA-9594-2868C40A82E4}" destId="{C469A5FE-A3BD-4158-B109-56603AAFE8EE}" srcOrd="7" destOrd="0" presId="urn:microsoft.com/office/officeart/2008/layout/HorizontalMultiLevelHierarchy"/>
    <dgm:cxn modelId="{6F78ED09-B6A7-4851-B0A9-098C745B4F23}" type="presParOf" srcId="{C469A5FE-A3BD-4158-B109-56603AAFE8EE}" destId="{399E143B-7C37-4A12-BD63-392436561A27}" srcOrd="0" destOrd="0" presId="urn:microsoft.com/office/officeart/2008/layout/HorizontalMultiLevelHierarchy"/>
    <dgm:cxn modelId="{1FBB5CE9-AF38-45BF-AA2E-4B6F3B2A7662}" type="presParOf" srcId="{C469A5FE-A3BD-4158-B109-56603AAFE8EE}" destId="{F86CD089-9472-493D-BC27-243D73C48249}" srcOrd="1" destOrd="0" presId="urn:microsoft.com/office/officeart/2008/layout/HorizontalMultiLevelHierarchy"/>
    <dgm:cxn modelId="{23AB346F-F1F5-4AB0-A037-7106F0CE21B4}" type="presParOf" srcId="{01629F8B-BD71-40BA-9594-2868C40A82E4}" destId="{21EE20C5-1249-408B-A8AB-FA57DDDC94C7}" srcOrd="8" destOrd="0" presId="urn:microsoft.com/office/officeart/2008/layout/HorizontalMultiLevelHierarchy"/>
    <dgm:cxn modelId="{53EEF15D-5F17-4783-9EE1-7404DBCFE084}" type="presParOf" srcId="{21EE20C5-1249-408B-A8AB-FA57DDDC94C7}" destId="{FE175126-BBBD-45D7-B5DE-F1D85990858B}" srcOrd="0" destOrd="0" presId="urn:microsoft.com/office/officeart/2008/layout/HorizontalMultiLevelHierarchy"/>
    <dgm:cxn modelId="{8825AE50-894C-4DC0-8173-CE7503626F72}" type="presParOf" srcId="{01629F8B-BD71-40BA-9594-2868C40A82E4}" destId="{D961DC5D-2AD9-4B37-8DE3-8F70186C24BB}" srcOrd="9" destOrd="0" presId="urn:microsoft.com/office/officeart/2008/layout/HorizontalMultiLevelHierarchy"/>
    <dgm:cxn modelId="{82B988D7-5E9A-4407-8D34-B1777B3F195B}" type="presParOf" srcId="{D961DC5D-2AD9-4B37-8DE3-8F70186C24BB}" destId="{6F270C9E-800C-4E00-8C6E-DC3DA97BC366}" srcOrd="0" destOrd="0" presId="urn:microsoft.com/office/officeart/2008/layout/HorizontalMultiLevelHierarchy"/>
    <dgm:cxn modelId="{B3EC1A33-6668-4180-BDFB-A0543D09F10D}" type="presParOf" srcId="{D961DC5D-2AD9-4B37-8DE3-8F70186C24BB}" destId="{C8BC7DCF-5D0D-415D-91D6-F2E672398798}"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935C3-3EE3-47DD-BA86-44AD3642182C}"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1BD38DD9-72EA-434B-B74E-F6C2EB4AD6F8}">
      <dgm:prSet/>
      <dgm:spPr/>
      <dgm:t>
        <a:bodyPr/>
        <a:lstStyle/>
        <a:p>
          <a:r>
            <a:rPr lang="en-US">
              <a:hlinkClick xmlns:r="http://schemas.openxmlformats.org/officeDocument/2006/relationships" r:id="rId1"/>
            </a:rPr>
            <a:t>ahp forms</a:t>
          </a:r>
          <a:endParaRPr lang="en-US"/>
        </a:p>
      </dgm:t>
    </dgm:pt>
    <dgm:pt modelId="{C6115C0D-EC7E-44EF-BE7D-98C13D90B2D8}" type="parTrans" cxnId="{631F5814-0D3C-4BD2-BB69-D8DB546243CA}">
      <dgm:prSet/>
      <dgm:spPr/>
      <dgm:t>
        <a:bodyPr/>
        <a:lstStyle/>
        <a:p>
          <a:endParaRPr lang="en-US"/>
        </a:p>
      </dgm:t>
    </dgm:pt>
    <dgm:pt modelId="{9C94208D-10F3-49D4-8039-488F8C11847C}" type="sibTrans" cxnId="{631F5814-0D3C-4BD2-BB69-D8DB546243CA}">
      <dgm:prSet/>
      <dgm:spPr/>
      <dgm:t>
        <a:bodyPr/>
        <a:lstStyle/>
        <a:p>
          <a:endParaRPr lang="en-US"/>
        </a:p>
      </dgm:t>
    </dgm:pt>
    <dgm:pt modelId="{F56C7CCB-3547-41C8-95C0-C8C8143408A0}">
      <dgm:prSet/>
      <dgm:spPr/>
      <dgm:t>
        <a:bodyPr/>
        <a:lstStyle/>
        <a:p>
          <a:r>
            <a:rPr lang="en-US">
              <a:hlinkClick xmlns:r="http://schemas.openxmlformats.org/officeDocument/2006/relationships" r:id="rId2"/>
            </a:rPr>
            <a:t>Final AHP Rule</a:t>
          </a:r>
          <a:endParaRPr lang="en-US"/>
        </a:p>
      </dgm:t>
    </dgm:pt>
    <dgm:pt modelId="{B2BEA800-B964-4DC6-94F6-28DFB3558940}" type="parTrans" cxnId="{AA8EB7C2-6427-4B9B-BB47-ABD31C614622}">
      <dgm:prSet/>
      <dgm:spPr/>
      <dgm:t>
        <a:bodyPr/>
        <a:lstStyle/>
        <a:p>
          <a:endParaRPr lang="en-US"/>
        </a:p>
      </dgm:t>
    </dgm:pt>
    <dgm:pt modelId="{017D2F3B-4DEC-4456-80C2-F0A6936FE52A}" type="sibTrans" cxnId="{AA8EB7C2-6427-4B9B-BB47-ABD31C614622}">
      <dgm:prSet/>
      <dgm:spPr/>
      <dgm:t>
        <a:bodyPr/>
        <a:lstStyle/>
        <a:p>
          <a:endParaRPr lang="en-US"/>
        </a:p>
      </dgm:t>
    </dgm:pt>
    <dgm:pt modelId="{14E82733-1FD9-4F46-94D2-9F0F7E748464}">
      <dgm:prSet/>
      <dgm:spPr/>
      <dgm:t>
        <a:bodyPr/>
        <a:lstStyle/>
        <a:p>
          <a:r>
            <a:rPr lang="en-US">
              <a:hlinkClick xmlns:r="http://schemas.openxmlformats.org/officeDocument/2006/relationships" r:id="rId3"/>
            </a:rPr>
            <a:t>TPA Forms</a:t>
          </a:r>
          <a:endParaRPr lang="en-US"/>
        </a:p>
      </dgm:t>
    </dgm:pt>
    <dgm:pt modelId="{649F41E9-51F7-465F-A4CD-6E166E1B1EF1}" type="parTrans" cxnId="{78A00F8D-2BFE-4E3D-9863-34F63B32ECD2}">
      <dgm:prSet/>
      <dgm:spPr/>
      <dgm:t>
        <a:bodyPr/>
        <a:lstStyle/>
        <a:p>
          <a:endParaRPr lang="en-US"/>
        </a:p>
      </dgm:t>
    </dgm:pt>
    <dgm:pt modelId="{A24CCDF0-9469-494F-8633-BE3732821435}" type="sibTrans" cxnId="{78A00F8D-2BFE-4E3D-9863-34F63B32ECD2}">
      <dgm:prSet/>
      <dgm:spPr/>
      <dgm:t>
        <a:bodyPr/>
        <a:lstStyle/>
        <a:p>
          <a:endParaRPr lang="en-US"/>
        </a:p>
      </dgm:t>
    </dgm:pt>
    <dgm:pt modelId="{1325ABEE-86CF-482A-A186-D4E8AB6D65F3}" type="pres">
      <dgm:prSet presAssocID="{4C8935C3-3EE3-47DD-BA86-44AD3642182C}" presName="root" presStyleCnt="0">
        <dgm:presLayoutVars>
          <dgm:dir/>
          <dgm:resizeHandles val="exact"/>
        </dgm:presLayoutVars>
      </dgm:prSet>
      <dgm:spPr/>
    </dgm:pt>
    <dgm:pt modelId="{D6CEA11A-A342-410A-B075-A65D7720517A}" type="pres">
      <dgm:prSet presAssocID="{1BD38DD9-72EA-434B-B74E-F6C2EB4AD6F8}" presName="compNode" presStyleCnt="0"/>
      <dgm:spPr/>
    </dgm:pt>
    <dgm:pt modelId="{94859FA9-5EB2-4612-A00D-F67776EA6C7C}" type="pres">
      <dgm:prSet presAssocID="{1BD38DD9-72EA-434B-B74E-F6C2EB4AD6F8}"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ontract"/>
        </a:ext>
      </dgm:extLst>
    </dgm:pt>
    <dgm:pt modelId="{2EE3E5B0-8F74-4992-B2D7-1B3A52080BD6}" type="pres">
      <dgm:prSet presAssocID="{1BD38DD9-72EA-434B-B74E-F6C2EB4AD6F8}" presName="spaceRect" presStyleCnt="0"/>
      <dgm:spPr/>
    </dgm:pt>
    <dgm:pt modelId="{369C1B14-8D2C-42B4-89EB-BCFA68EED120}" type="pres">
      <dgm:prSet presAssocID="{1BD38DD9-72EA-434B-B74E-F6C2EB4AD6F8}" presName="textRect" presStyleLbl="revTx" presStyleIdx="0" presStyleCnt="3">
        <dgm:presLayoutVars>
          <dgm:chMax val="1"/>
          <dgm:chPref val="1"/>
        </dgm:presLayoutVars>
      </dgm:prSet>
      <dgm:spPr/>
    </dgm:pt>
    <dgm:pt modelId="{6680556D-A5A6-4D41-824C-4C70CD79D8C8}" type="pres">
      <dgm:prSet presAssocID="{9C94208D-10F3-49D4-8039-488F8C11847C}" presName="sibTrans" presStyleCnt="0"/>
      <dgm:spPr/>
    </dgm:pt>
    <dgm:pt modelId="{F675B4B8-A305-4F8C-871C-B50EE4AA0B4D}" type="pres">
      <dgm:prSet presAssocID="{F56C7CCB-3547-41C8-95C0-C8C8143408A0}" presName="compNode" presStyleCnt="0"/>
      <dgm:spPr/>
    </dgm:pt>
    <dgm:pt modelId="{BB2128CA-2FD2-403E-805B-659D7995AED4}" type="pres">
      <dgm:prSet presAssocID="{F56C7CCB-3547-41C8-95C0-C8C8143408A0}"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B400C5B7-2BE8-4155-BEF8-E7F357F4CF2E}" type="pres">
      <dgm:prSet presAssocID="{F56C7CCB-3547-41C8-95C0-C8C8143408A0}" presName="spaceRect" presStyleCnt="0"/>
      <dgm:spPr/>
    </dgm:pt>
    <dgm:pt modelId="{2DD7FDF9-872E-46C3-83FB-2127B0D8A3D9}" type="pres">
      <dgm:prSet presAssocID="{F56C7CCB-3547-41C8-95C0-C8C8143408A0}" presName="textRect" presStyleLbl="revTx" presStyleIdx="1" presStyleCnt="3">
        <dgm:presLayoutVars>
          <dgm:chMax val="1"/>
          <dgm:chPref val="1"/>
        </dgm:presLayoutVars>
      </dgm:prSet>
      <dgm:spPr/>
    </dgm:pt>
    <dgm:pt modelId="{16B647A1-709B-4023-AEE2-2E97E1906110}" type="pres">
      <dgm:prSet presAssocID="{017D2F3B-4DEC-4456-80C2-F0A6936FE52A}" presName="sibTrans" presStyleCnt="0"/>
      <dgm:spPr/>
    </dgm:pt>
    <dgm:pt modelId="{EA99F536-294F-4370-95CE-6096071F86C2}" type="pres">
      <dgm:prSet presAssocID="{14E82733-1FD9-4F46-94D2-9F0F7E748464}" presName="compNode" presStyleCnt="0"/>
      <dgm:spPr/>
    </dgm:pt>
    <dgm:pt modelId="{39F826FC-8C81-48AB-BD8E-05E20DD0AC80}" type="pres">
      <dgm:prSet presAssocID="{14E82733-1FD9-4F46-94D2-9F0F7E748464}"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List"/>
        </a:ext>
      </dgm:extLst>
    </dgm:pt>
    <dgm:pt modelId="{B405C093-BF18-4D8C-BA53-0535656B8092}" type="pres">
      <dgm:prSet presAssocID="{14E82733-1FD9-4F46-94D2-9F0F7E748464}" presName="spaceRect" presStyleCnt="0"/>
      <dgm:spPr/>
    </dgm:pt>
    <dgm:pt modelId="{7696370D-1169-4DEB-9F3D-34ACA165D2F8}" type="pres">
      <dgm:prSet presAssocID="{14E82733-1FD9-4F46-94D2-9F0F7E748464}" presName="textRect" presStyleLbl="revTx" presStyleIdx="2" presStyleCnt="3">
        <dgm:presLayoutVars>
          <dgm:chMax val="1"/>
          <dgm:chPref val="1"/>
        </dgm:presLayoutVars>
      </dgm:prSet>
      <dgm:spPr/>
    </dgm:pt>
  </dgm:ptLst>
  <dgm:cxnLst>
    <dgm:cxn modelId="{1AC92504-D81A-43B6-96BC-A6DA8C2041F1}" type="presOf" srcId="{14E82733-1FD9-4F46-94D2-9F0F7E748464}" destId="{7696370D-1169-4DEB-9F3D-34ACA165D2F8}" srcOrd="0" destOrd="0" presId="urn:microsoft.com/office/officeart/2018/2/layout/IconLabelList"/>
    <dgm:cxn modelId="{631F5814-0D3C-4BD2-BB69-D8DB546243CA}" srcId="{4C8935C3-3EE3-47DD-BA86-44AD3642182C}" destId="{1BD38DD9-72EA-434B-B74E-F6C2EB4AD6F8}" srcOrd="0" destOrd="0" parTransId="{C6115C0D-EC7E-44EF-BE7D-98C13D90B2D8}" sibTransId="{9C94208D-10F3-49D4-8039-488F8C11847C}"/>
    <dgm:cxn modelId="{AD647538-92E1-4FBC-9F82-98B2CFF80E5A}" type="presOf" srcId="{F56C7CCB-3547-41C8-95C0-C8C8143408A0}" destId="{2DD7FDF9-872E-46C3-83FB-2127B0D8A3D9}" srcOrd="0" destOrd="0" presId="urn:microsoft.com/office/officeart/2018/2/layout/IconLabelList"/>
    <dgm:cxn modelId="{DF4EC25A-3ECA-487A-A637-39D1349C910C}" type="presOf" srcId="{1BD38DD9-72EA-434B-B74E-F6C2EB4AD6F8}" destId="{369C1B14-8D2C-42B4-89EB-BCFA68EED120}" srcOrd="0" destOrd="0" presId="urn:microsoft.com/office/officeart/2018/2/layout/IconLabelList"/>
    <dgm:cxn modelId="{5F2FD988-69ED-4851-9DC6-A0EA4A16CA9B}" type="presOf" srcId="{4C8935C3-3EE3-47DD-BA86-44AD3642182C}" destId="{1325ABEE-86CF-482A-A186-D4E8AB6D65F3}" srcOrd="0" destOrd="0" presId="urn:microsoft.com/office/officeart/2018/2/layout/IconLabelList"/>
    <dgm:cxn modelId="{78A00F8D-2BFE-4E3D-9863-34F63B32ECD2}" srcId="{4C8935C3-3EE3-47DD-BA86-44AD3642182C}" destId="{14E82733-1FD9-4F46-94D2-9F0F7E748464}" srcOrd="2" destOrd="0" parTransId="{649F41E9-51F7-465F-A4CD-6E166E1B1EF1}" sibTransId="{A24CCDF0-9469-494F-8633-BE3732821435}"/>
    <dgm:cxn modelId="{AA8EB7C2-6427-4B9B-BB47-ABD31C614622}" srcId="{4C8935C3-3EE3-47DD-BA86-44AD3642182C}" destId="{F56C7CCB-3547-41C8-95C0-C8C8143408A0}" srcOrd="1" destOrd="0" parTransId="{B2BEA800-B964-4DC6-94F6-28DFB3558940}" sibTransId="{017D2F3B-4DEC-4456-80C2-F0A6936FE52A}"/>
    <dgm:cxn modelId="{49ADE755-3E5C-4435-9470-18578EC28FED}" type="presParOf" srcId="{1325ABEE-86CF-482A-A186-D4E8AB6D65F3}" destId="{D6CEA11A-A342-410A-B075-A65D7720517A}" srcOrd="0" destOrd="0" presId="urn:microsoft.com/office/officeart/2018/2/layout/IconLabelList"/>
    <dgm:cxn modelId="{CCF4D4AC-4C2E-4968-8B7B-86AD6D9E8BE2}" type="presParOf" srcId="{D6CEA11A-A342-410A-B075-A65D7720517A}" destId="{94859FA9-5EB2-4612-A00D-F67776EA6C7C}" srcOrd="0" destOrd="0" presId="urn:microsoft.com/office/officeart/2018/2/layout/IconLabelList"/>
    <dgm:cxn modelId="{D464F9B0-F894-49EE-A11D-B3089A10429C}" type="presParOf" srcId="{D6CEA11A-A342-410A-B075-A65D7720517A}" destId="{2EE3E5B0-8F74-4992-B2D7-1B3A52080BD6}" srcOrd="1" destOrd="0" presId="urn:microsoft.com/office/officeart/2018/2/layout/IconLabelList"/>
    <dgm:cxn modelId="{D49AEF02-24E0-41F1-A385-8B9C9A38B45D}" type="presParOf" srcId="{D6CEA11A-A342-410A-B075-A65D7720517A}" destId="{369C1B14-8D2C-42B4-89EB-BCFA68EED120}" srcOrd="2" destOrd="0" presId="urn:microsoft.com/office/officeart/2018/2/layout/IconLabelList"/>
    <dgm:cxn modelId="{C40D0D40-8DD3-42B9-A2AF-E8BF22C928B0}" type="presParOf" srcId="{1325ABEE-86CF-482A-A186-D4E8AB6D65F3}" destId="{6680556D-A5A6-4D41-824C-4C70CD79D8C8}" srcOrd="1" destOrd="0" presId="urn:microsoft.com/office/officeart/2018/2/layout/IconLabelList"/>
    <dgm:cxn modelId="{3209BB16-7BAF-48CC-95DA-F743BF49290B}" type="presParOf" srcId="{1325ABEE-86CF-482A-A186-D4E8AB6D65F3}" destId="{F675B4B8-A305-4F8C-871C-B50EE4AA0B4D}" srcOrd="2" destOrd="0" presId="urn:microsoft.com/office/officeart/2018/2/layout/IconLabelList"/>
    <dgm:cxn modelId="{F1F7EBE0-C489-4FD1-9F85-2B10DD3638D5}" type="presParOf" srcId="{F675B4B8-A305-4F8C-871C-B50EE4AA0B4D}" destId="{BB2128CA-2FD2-403E-805B-659D7995AED4}" srcOrd="0" destOrd="0" presId="urn:microsoft.com/office/officeart/2018/2/layout/IconLabelList"/>
    <dgm:cxn modelId="{5CCD9843-F876-43B4-AB09-39E9E274CC24}" type="presParOf" srcId="{F675B4B8-A305-4F8C-871C-B50EE4AA0B4D}" destId="{B400C5B7-2BE8-4155-BEF8-E7F357F4CF2E}" srcOrd="1" destOrd="0" presId="urn:microsoft.com/office/officeart/2018/2/layout/IconLabelList"/>
    <dgm:cxn modelId="{99A7CCE9-2D15-4D1D-AD2C-267E4C4DA7B0}" type="presParOf" srcId="{F675B4B8-A305-4F8C-871C-B50EE4AA0B4D}" destId="{2DD7FDF9-872E-46C3-83FB-2127B0D8A3D9}" srcOrd="2" destOrd="0" presId="urn:microsoft.com/office/officeart/2018/2/layout/IconLabelList"/>
    <dgm:cxn modelId="{19FBC010-7B8A-4697-8BF2-D05E8A7115F1}" type="presParOf" srcId="{1325ABEE-86CF-482A-A186-D4E8AB6D65F3}" destId="{16B647A1-709B-4023-AEE2-2E97E1906110}" srcOrd="3" destOrd="0" presId="urn:microsoft.com/office/officeart/2018/2/layout/IconLabelList"/>
    <dgm:cxn modelId="{79B2AA32-8F3C-438E-98CD-2E482DF4AB04}" type="presParOf" srcId="{1325ABEE-86CF-482A-A186-D4E8AB6D65F3}" destId="{EA99F536-294F-4370-95CE-6096071F86C2}" srcOrd="4" destOrd="0" presId="urn:microsoft.com/office/officeart/2018/2/layout/IconLabelList"/>
    <dgm:cxn modelId="{56DCA7A8-96AC-46D9-8891-3B78AB56CE6C}" type="presParOf" srcId="{EA99F536-294F-4370-95CE-6096071F86C2}" destId="{39F826FC-8C81-48AB-BD8E-05E20DD0AC80}" srcOrd="0" destOrd="0" presId="urn:microsoft.com/office/officeart/2018/2/layout/IconLabelList"/>
    <dgm:cxn modelId="{ED5E3E75-F206-4DCF-82C6-79A5D190CC6B}" type="presParOf" srcId="{EA99F536-294F-4370-95CE-6096071F86C2}" destId="{B405C093-BF18-4D8C-BA53-0535656B8092}" srcOrd="1" destOrd="0" presId="urn:microsoft.com/office/officeart/2018/2/layout/IconLabelList"/>
    <dgm:cxn modelId="{9160D3A5-053E-4ED5-80DD-4D0B5250BBAF}" type="presParOf" srcId="{EA99F536-294F-4370-95CE-6096071F86C2}" destId="{7696370D-1169-4DEB-9F3D-34ACA165D2F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E20C5-1249-408B-A8AB-FA57DDDC94C7}">
      <dsp:nvSpPr>
        <dsp:cNvPr id="0" name=""/>
        <dsp:cNvSpPr/>
      </dsp:nvSpPr>
      <dsp:spPr>
        <a:xfrm>
          <a:off x="772784" y="3016478"/>
          <a:ext cx="505949" cy="1321124"/>
        </a:xfrm>
        <a:custGeom>
          <a:avLst/>
          <a:gdLst/>
          <a:ahLst/>
          <a:cxnLst/>
          <a:rect l="0" t="0" r="0" b="0"/>
          <a:pathLst>
            <a:path>
              <a:moveTo>
                <a:pt x="0" y="0"/>
              </a:moveTo>
              <a:lnTo>
                <a:pt x="252974" y="0"/>
              </a:lnTo>
              <a:lnTo>
                <a:pt x="252974" y="1321124"/>
              </a:lnTo>
              <a:lnTo>
                <a:pt x="505949" y="13211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990391" y="3641673"/>
        <a:ext cx="70734" cy="70734"/>
      </dsp:txXfrm>
    </dsp:sp>
    <dsp:sp modelId="{6CD58E3A-F9AE-4DC2-9BAB-0FE276C127BE}">
      <dsp:nvSpPr>
        <dsp:cNvPr id="0" name=""/>
        <dsp:cNvSpPr/>
      </dsp:nvSpPr>
      <dsp:spPr>
        <a:xfrm>
          <a:off x="772784" y="3016478"/>
          <a:ext cx="505949" cy="727969"/>
        </a:xfrm>
        <a:custGeom>
          <a:avLst/>
          <a:gdLst/>
          <a:ahLst/>
          <a:cxnLst/>
          <a:rect l="0" t="0" r="0" b="0"/>
          <a:pathLst>
            <a:path>
              <a:moveTo>
                <a:pt x="0" y="0"/>
              </a:moveTo>
              <a:lnTo>
                <a:pt x="252974" y="0"/>
              </a:lnTo>
              <a:lnTo>
                <a:pt x="252974" y="727969"/>
              </a:lnTo>
              <a:lnTo>
                <a:pt x="505949" y="727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003596" y="3358299"/>
        <a:ext cx="44326" cy="44326"/>
      </dsp:txXfrm>
    </dsp:sp>
    <dsp:sp modelId="{20834D80-9DB9-4A83-856F-B6A9F98147CF}">
      <dsp:nvSpPr>
        <dsp:cNvPr id="0" name=""/>
        <dsp:cNvSpPr/>
      </dsp:nvSpPr>
      <dsp:spPr>
        <a:xfrm>
          <a:off x="772784" y="3016478"/>
          <a:ext cx="505949" cy="119788"/>
        </a:xfrm>
        <a:custGeom>
          <a:avLst/>
          <a:gdLst/>
          <a:ahLst/>
          <a:cxnLst/>
          <a:rect l="0" t="0" r="0" b="0"/>
          <a:pathLst>
            <a:path>
              <a:moveTo>
                <a:pt x="0" y="0"/>
              </a:moveTo>
              <a:lnTo>
                <a:pt x="252974" y="0"/>
              </a:lnTo>
              <a:lnTo>
                <a:pt x="252974" y="119788"/>
              </a:lnTo>
              <a:lnTo>
                <a:pt x="505949" y="119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012760" y="3063374"/>
        <a:ext cx="25996" cy="25996"/>
      </dsp:txXfrm>
    </dsp:sp>
    <dsp:sp modelId="{95086CA1-356C-4CBB-B53D-412106715DCB}">
      <dsp:nvSpPr>
        <dsp:cNvPr id="0" name=""/>
        <dsp:cNvSpPr/>
      </dsp:nvSpPr>
      <dsp:spPr>
        <a:xfrm>
          <a:off x="772784" y="2476971"/>
          <a:ext cx="505949" cy="539506"/>
        </a:xfrm>
        <a:custGeom>
          <a:avLst/>
          <a:gdLst/>
          <a:ahLst/>
          <a:cxnLst/>
          <a:rect l="0" t="0" r="0" b="0"/>
          <a:pathLst>
            <a:path>
              <a:moveTo>
                <a:pt x="0" y="539506"/>
              </a:moveTo>
              <a:lnTo>
                <a:pt x="252974" y="539506"/>
              </a:lnTo>
              <a:lnTo>
                <a:pt x="252974" y="0"/>
              </a:lnTo>
              <a:lnTo>
                <a:pt x="50594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007268" y="2728233"/>
        <a:ext cx="36981" cy="36981"/>
      </dsp:txXfrm>
    </dsp:sp>
    <dsp:sp modelId="{FF11D337-F5A2-4588-B756-91EC9C0A3A0E}">
      <dsp:nvSpPr>
        <dsp:cNvPr id="0" name=""/>
        <dsp:cNvSpPr/>
      </dsp:nvSpPr>
      <dsp:spPr>
        <a:xfrm>
          <a:off x="772784" y="1757871"/>
          <a:ext cx="507469" cy="1258606"/>
        </a:xfrm>
        <a:custGeom>
          <a:avLst/>
          <a:gdLst/>
          <a:ahLst/>
          <a:cxnLst/>
          <a:rect l="0" t="0" r="0" b="0"/>
          <a:pathLst>
            <a:path>
              <a:moveTo>
                <a:pt x="0" y="1258606"/>
              </a:moveTo>
              <a:lnTo>
                <a:pt x="253734" y="1258606"/>
              </a:lnTo>
              <a:lnTo>
                <a:pt x="253734" y="0"/>
              </a:lnTo>
              <a:lnTo>
                <a:pt x="50746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992592" y="2353248"/>
        <a:ext cx="67853" cy="67853"/>
      </dsp:txXfrm>
    </dsp:sp>
    <dsp:sp modelId="{101776B4-0114-40A3-A677-D9C39E97009E}">
      <dsp:nvSpPr>
        <dsp:cNvPr id="0" name=""/>
        <dsp:cNvSpPr/>
      </dsp:nvSpPr>
      <dsp:spPr>
        <a:xfrm rot="16200000">
          <a:off x="-1642489" y="2630846"/>
          <a:ext cx="4059283" cy="771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Services</a:t>
          </a:r>
        </a:p>
      </dsp:txBody>
      <dsp:txXfrm>
        <a:off x="-1642489" y="2630846"/>
        <a:ext cx="4059283" cy="771263"/>
      </dsp:txXfrm>
    </dsp:sp>
    <dsp:sp modelId="{44B112D8-72F1-4496-B338-47F2CE130706}">
      <dsp:nvSpPr>
        <dsp:cNvPr id="0" name=""/>
        <dsp:cNvSpPr/>
      </dsp:nvSpPr>
      <dsp:spPr>
        <a:xfrm>
          <a:off x="1280254" y="1519967"/>
          <a:ext cx="2529745" cy="4758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Diabetes  ($40;$60;$75)</a:t>
          </a:r>
        </a:p>
      </dsp:txBody>
      <dsp:txXfrm>
        <a:off x="1280254" y="1519967"/>
        <a:ext cx="2529745" cy="475808"/>
      </dsp:txXfrm>
    </dsp:sp>
    <dsp:sp modelId="{518F64E9-2C77-40DB-9A35-D90EBAFB3995}">
      <dsp:nvSpPr>
        <dsp:cNvPr id="0" name=""/>
        <dsp:cNvSpPr/>
      </dsp:nvSpPr>
      <dsp:spPr>
        <a:xfrm>
          <a:off x="1278733" y="2194746"/>
          <a:ext cx="2529745" cy="5644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Hypertension($40;$60;$75)</a:t>
          </a:r>
          <a:endParaRPr lang="en-US" sz="1800" kern="1200" dirty="0"/>
        </a:p>
      </dsp:txBody>
      <dsp:txXfrm>
        <a:off x="1278733" y="2194746"/>
        <a:ext cx="2529745" cy="564449"/>
      </dsp:txXfrm>
    </dsp:sp>
    <dsp:sp modelId="{4A6106CB-7D41-4D3D-90EC-D44F9F252E20}">
      <dsp:nvSpPr>
        <dsp:cNvPr id="0" name=""/>
        <dsp:cNvSpPr/>
      </dsp:nvSpPr>
      <dsp:spPr>
        <a:xfrm>
          <a:off x="1278733" y="2952011"/>
          <a:ext cx="2529745" cy="368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Pulmonary($40;$60;$75)</a:t>
          </a:r>
        </a:p>
      </dsp:txBody>
      <dsp:txXfrm>
        <a:off x="1278733" y="2952011"/>
        <a:ext cx="2529745" cy="368509"/>
      </dsp:txXfrm>
    </dsp:sp>
    <dsp:sp modelId="{399E143B-7C37-4A12-BD63-392436561A27}">
      <dsp:nvSpPr>
        <dsp:cNvPr id="0" name=""/>
        <dsp:cNvSpPr/>
      </dsp:nvSpPr>
      <dsp:spPr>
        <a:xfrm>
          <a:off x="1278733" y="3513337"/>
          <a:ext cx="2529745" cy="4622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278733" y="3513337"/>
        <a:ext cx="2529745" cy="462218"/>
      </dsp:txXfrm>
    </dsp:sp>
    <dsp:sp modelId="{6F270C9E-800C-4E00-8C6E-DC3DA97BC366}">
      <dsp:nvSpPr>
        <dsp:cNvPr id="0" name=""/>
        <dsp:cNvSpPr/>
      </dsp:nvSpPr>
      <dsp:spPr>
        <a:xfrm>
          <a:off x="1278733" y="4168372"/>
          <a:ext cx="2529745" cy="3384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Coronary Artery Disease</a:t>
          </a:r>
        </a:p>
      </dsp:txBody>
      <dsp:txXfrm>
        <a:off x="1278733" y="4168372"/>
        <a:ext cx="2529745" cy="338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59FA9-5EB2-4612-A00D-F67776EA6C7C}">
      <dsp:nvSpPr>
        <dsp:cNvPr id="0" name=""/>
        <dsp:cNvSpPr/>
      </dsp:nvSpPr>
      <dsp:spPr>
        <a:xfrm>
          <a:off x="916987" y="491891"/>
          <a:ext cx="1444246" cy="1444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369C1B14-8D2C-42B4-89EB-BCFA68EED120}">
      <dsp:nvSpPr>
        <dsp:cNvPr id="0" name=""/>
        <dsp:cNvSpPr/>
      </dsp:nvSpPr>
      <dsp:spPr>
        <a:xfrm>
          <a:off x="34392" y="2318170"/>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hlinkClick xmlns:r="http://schemas.openxmlformats.org/officeDocument/2006/relationships" r:id="rId3"/>
            </a:rPr>
            <a:t>ahp forms</a:t>
          </a:r>
          <a:endParaRPr lang="en-US" sz="3600" kern="1200"/>
        </a:p>
      </dsp:txBody>
      <dsp:txXfrm>
        <a:off x="34392" y="2318170"/>
        <a:ext cx="3209437" cy="720000"/>
      </dsp:txXfrm>
    </dsp:sp>
    <dsp:sp modelId="{BB2128CA-2FD2-403E-805B-659D7995AED4}">
      <dsp:nvSpPr>
        <dsp:cNvPr id="0" name=""/>
        <dsp:cNvSpPr/>
      </dsp:nvSpPr>
      <dsp:spPr>
        <a:xfrm>
          <a:off x="4688076" y="491891"/>
          <a:ext cx="1444246" cy="144424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DD7FDF9-872E-46C3-83FB-2127B0D8A3D9}">
      <dsp:nvSpPr>
        <dsp:cNvPr id="0" name=""/>
        <dsp:cNvSpPr/>
      </dsp:nvSpPr>
      <dsp:spPr>
        <a:xfrm>
          <a:off x="3805481" y="2318170"/>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hlinkClick xmlns:r="http://schemas.openxmlformats.org/officeDocument/2006/relationships" r:id="rId6"/>
            </a:rPr>
            <a:t>Final AHP Rule</a:t>
          </a:r>
          <a:endParaRPr lang="en-US" sz="3600" kern="1200"/>
        </a:p>
      </dsp:txBody>
      <dsp:txXfrm>
        <a:off x="3805481" y="2318170"/>
        <a:ext cx="3209437" cy="720000"/>
      </dsp:txXfrm>
    </dsp:sp>
    <dsp:sp modelId="{39F826FC-8C81-48AB-BD8E-05E20DD0AC80}">
      <dsp:nvSpPr>
        <dsp:cNvPr id="0" name=""/>
        <dsp:cNvSpPr/>
      </dsp:nvSpPr>
      <dsp:spPr>
        <a:xfrm>
          <a:off x="8459165" y="491891"/>
          <a:ext cx="1444246" cy="14442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7696370D-1169-4DEB-9F3D-34ACA165D2F8}">
      <dsp:nvSpPr>
        <dsp:cNvPr id="0" name=""/>
        <dsp:cNvSpPr/>
      </dsp:nvSpPr>
      <dsp:spPr>
        <a:xfrm>
          <a:off x="7576570" y="2318170"/>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hlinkClick xmlns:r="http://schemas.openxmlformats.org/officeDocument/2006/relationships" r:id="rId9"/>
            </a:rPr>
            <a:t>TPA Forms</a:t>
          </a:r>
          <a:endParaRPr lang="en-US" sz="3600" kern="1200"/>
        </a:p>
      </dsp:txBody>
      <dsp:txXfrm>
        <a:off x="7576570" y="2318170"/>
        <a:ext cx="3209437" cy="72000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B4B1D-D35F-490C-AB5F-01C217AE7131}" type="datetimeFigureOut">
              <a:rPr lang="en-US" smtClean="0"/>
              <a:t>10/27/2018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04DD2-9DE4-4FCF-A785-B45C5608832C}" type="slidenum">
              <a:rPr lang="en-US" smtClean="0"/>
              <a:t>‹#›</a:t>
            </a:fld>
            <a:endParaRPr lang="en-US"/>
          </a:p>
        </p:txBody>
      </p:sp>
    </p:spTree>
    <p:extLst>
      <p:ext uri="{BB962C8B-B14F-4D97-AF65-F5344CB8AC3E}">
        <p14:creationId xmlns:p14="http://schemas.microsoft.com/office/powerpoint/2010/main" val="31334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AEE7-1673-4986-9012-742E5BDA3F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868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10/27/2018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10/27/2018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10/27/2018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19A144-B9D7-4BA2-97F0-BDC0B9B88EA5}"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7FFEE-BE5F-4D57-9F72-E5B4BA229AA7}" type="slidenum">
              <a:rPr lang="en-US" smtClean="0"/>
              <a:t>‹#›</a:t>
            </a:fld>
            <a:endParaRPr lang="en-US"/>
          </a:p>
        </p:txBody>
      </p:sp>
    </p:spTree>
    <p:extLst>
      <p:ext uri="{BB962C8B-B14F-4D97-AF65-F5344CB8AC3E}">
        <p14:creationId xmlns:p14="http://schemas.microsoft.com/office/powerpoint/2010/main" val="48528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9A144-B9D7-4BA2-97F0-BDC0B9B88EA5}"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7FFEE-BE5F-4D57-9F72-E5B4BA229AA7}" type="slidenum">
              <a:rPr lang="en-US" smtClean="0"/>
              <a:t>‹#›</a:t>
            </a:fld>
            <a:endParaRPr lang="en-US"/>
          </a:p>
        </p:txBody>
      </p:sp>
    </p:spTree>
    <p:extLst>
      <p:ext uri="{BB962C8B-B14F-4D97-AF65-F5344CB8AC3E}">
        <p14:creationId xmlns:p14="http://schemas.microsoft.com/office/powerpoint/2010/main" val="109830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9A144-B9D7-4BA2-97F0-BDC0B9B88EA5}"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7FFEE-BE5F-4D57-9F72-E5B4BA229AA7}" type="slidenum">
              <a:rPr lang="en-US" smtClean="0"/>
              <a:t>‹#›</a:t>
            </a:fld>
            <a:endParaRPr lang="en-US"/>
          </a:p>
        </p:txBody>
      </p:sp>
    </p:spTree>
    <p:extLst>
      <p:ext uri="{BB962C8B-B14F-4D97-AF65-F5344CB8AC3E}">
        <p14:creationId xmlns:p14="http://schemas.microsoft.com/office/powerpoint/2010/main" val="3418919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9A144-B9D7-4BA2-97F0-BDC0B9B88EA5}" type="datetimeFigureOut">
              <a:rPr lang="en-US" smtClean="0"/>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7FFEE-BE5F-4D57-9F72-E5B4BA229AA7}" type="slidenum">
              <a:rPr lang="en-US" smtClean="0"/>
              <a:t>‹#›</a:t>
            </a:fld>
            <a:endParaRPr lang="en-US"/>
          </a:p>
        </p:txBody>
      </p:sp>
    </p:spTree>
    <p:extLst>
      <p:ext uri="{BB962C8B-B14F-4D97-AF65-F5344CB8AC3E}">
        <p14:creationId xmlns:p14="http://schemas.microsoft.com/office/powerpoint/2010/main" val="2585524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19A144-B9D7-4BA2-97F0-BDC0B9B88EA5}" type="datetimeFigureOut">
              <a:rPr lang="en-US" smtClean="0"/>
              <a:t>10/27/2018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7FFEE-BE5F-4D57-9F72-E5B4BA229AA7}" type="slidenum">
              <a:rPr lang="en-US" smtClean="0"/>
              <a:t>‹#›</a:t>
            </a:fld>
            <a:endParaRPr lang="en-US"/>
          </a:p>
        </p:txBody>
      </p:sp>
    </p:spTree>
    <p:extLst>
      <p:ext uri="{BB962C8B-B14F-4D97-AF65-F5344CB8AC3E}">
        <p14:creationId xmlns:p14="http://schemas.microsoft.com/office/powerpoint/2010/main" val="49423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9A144-B9D7-4BA2-97F0-BDC0B9B88EA5}" type="datetimeFigureOut">
              <a:rPr lang="en-US" smtClean="0"/>
              <a:t>10/27/2018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7FFEE-BE5F-4D57-9F72-E5B4BA229AA7}" type="slidenum">
              <a:rPr lang="en-US" smtClean="0"/>
              <a:t>‹#›</a:t>
            </a:fld>
            <a:endParaRPr lang="en-US"/>
          </a:p>
        </p:txBody>
      </p:sp>
    </p:spTree>
    <p:extLst>
      <p:ext uri="{BB962C8B-B14F-4D97-AF65-F5344CB8AC3E}">
        <p14:creationId xmlns:p14="http://schemas.microsoft.com/office/powerpoint/2010/main" val="1946815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9A144-B9D7-4BA2-97F0-BDC0B9B88EA5}" type="datetimeFigureOut">
              <a:rPr lang="en-US" smtClean="0"/>
              <a:t>10/27/2018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7FFEE-BE5F-4D57-9F72-E5B4BA229AA7}" type="slidenum">
              <a:rPr lang="en-US" smtClean="0"/>
              <a:t>‹#›</a:t>
            </a:fld>
            <a:endParaRPr lang="en-US"/>
          </a:p>
        </p:txBody>
      </p:sp>
    </p:spTree>
    <p:extLst>
      <p:ext uri="{BB962C8B-B14F-4D97-AF65-F5344CB8AC3E}">
        <p14:creationId xmlns:p14="http://schemas.microsoft.com/office/powerpoint/2010/main" val="3821185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9A144-B9D7-4BA2-97F0-BDC0B9B88EA5}" type="datetimeFigureOut">
              <a:rPr lang="en-US" smtClean="0"/>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7FFEE-BE5F-4D57-9F72-E5B4BA229AA7}" type="slidenum">
              <a:rPr lang="en-US" smtClean="0"/>
              <a:t>‹#›</a:t>
            </a:fld>
            <a:endParaRPr lang="en-US"/>
          </a:p>
        </p:txBody>
      </p:sp>
    </p:spTree>
    <p:extLst>
      <p:ext uri="{BB962C8B-B14F-4D97-AF65-F5344CB8AC3E}">
        <p14:creationId xmlns:p14="http://schemas.microsoft.com/office/powerpoint/2010/main" val="2658612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9A144-B9D7-4BA2-97F0-BDC0B9B88EA5}" type="datetimeFigureOut">
              <a:rPr lang="en-US" smtClean="0"/>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7FFEE-BE5F-4D57-9F72-E5B4BA229AA7}" type="slidenum">
              <a:rPr lang="en-US" smtClean="0"/>
              <a:t>‹#›</a:t>
            </a:fld>
            <a:endParaRPr lang="en-US"/>
          </a:p>
        </p:txBody>
      </p:sp>
    </p:spTree>
    <p:extLst>
      <p:ext uri="{BB962C8B-B14F-4D97-AF65-F5344CB8AC3E}">
        <p14:creationId xmlns:p14="http://schemas.microsoft.com/office/powerpoint/2010/main" val="266221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9A144-B9D7-4BA2-97F0-BDC0B9B88EA5}"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7FFEE-BE5F-4D57-9F72-E5B4BA229AA7}" type="slidenum">
              <a:rPr lang="en-US" smtClean="0"/>
              <a:t>‹#›</a:t>
            </a:fld>
            <a:endParaRPr lang="en-US"/>
          </a:p>
        </p:txBody>
      </p:sp>
    </p:spTree>
    <p:extLst>
      <p:ext uri="{BB962C8B-B14F-4D97-AF65-F5344CB8AC3E}">
        <p14:creationId xmlns:p14="http://schemas.microsoft.com/office/powerpoint/2010/main" val="2041393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9A144-B9D7-4BA2-97F0-BDC0B9B88EA5}"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7FFEE-BE5F-4D57-9F72-E5B4BA229AA7}" type="slidenum">
              <a:rPr lang="en-US" smtClean="0"/>
              <a:t>‹#›</a:t>
            </a:fld>
            <a:endParaRPr lang="en-US"/>
          </a:p>
        </p:txBody>
      </p:sp>
    </p:spTree>
    <p:extLst>
      <p:ext uri="{BB962C8B-B14F-4D97-AF65-F5344CB8AC3E}">
        <p14:creationId xmlns:p14="http://schemas.microsoft.com/office/powerpoint/2010/main" val="34957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10/27/2018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10/27/2018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9A144-B9D7-4BA2-97F0-BDC0B9B88EA5}" type="datetimeFigureOut">
              <a:rPr lang="en-US" smtClean="0"/>
              <a:t>10/27/2018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7FFEE-BE5F-4D57-9F72-E5B4BA229AA7}" type="slidenum">
              <a:rPr lang="en-US" smtClean="0"/>
              <a:t>‹#›</a:t>
            </a:fld>
            <a:endParaRPr lang="en-US"/>
          </a:p>
        </p:txBody>
      </p:sp>
    </p:spTree>
    <p:extLst>
      <p:ext uri="{BB962C8B-B14F-4D97-AF65-F5344CB8AC3E}">
        <p14:creationId xmlns:p14="http://schemas.microsoft.com/office/powerpoint/2010/main" val="21017324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wmf"/><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4.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hyperlink" Target="Amendment%20in%20the%20Nature%20of%20a%20Substitute%20to%20H.R.%206317,%20&#8220;To%20amend%20the%20Internal%20Revenue%20Code%20of%201986%20to%20provide%20that%20direct%20primary%20care%20service%20arrangements%20do%20not%20disqualify%20deductible%20health%20savings%20account%20contributions,%20and%20for%20other%20purposes&#8221;." TargetMode="External"/><Relationship Id="rId2" Type="http://schemas.openxmlformats.org/officeDocument/2006/relationships/hyperlink" Target="https://waysandmeans.house.gov/wp-content/uploads/2018/07/20180711-H.R.-6317-Bill-Text-1.pdf" TargetMode="External"/><Relationship Id="rId1" Type="http://schemas.openxmlformats.org/officeDocument/2006/relationships/slideLayout" Target="../slideLayouts/slideLayout2.xml"/><Relationship Id="rId5" Type="http://schemas.openxmlformats.org/officeDocument/2006/relationships/hyperlink" Target="https://www.flsenate.gov/Committees/billsummaries/2018/html/1841" TargetMode="External"/><Relationship Id="rId4" Type="http://schemas.openxmlformats.org/officeDocument/2006/relationships/hyperlink" Target="https://www.dpcare.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odernhealthcare.com/article/20180721/NEWS/180729983?ite=38081&amp;ito=1156&amp;itq=75f0bfff-394b-4c12-bca0-ae5ddc6abd43&amp;itx%5bidio%5d=3333939" TargetMode="External"/><Relationship Id="rId2" Type="http://schemas.openxmlformats.org/officeDocument/2006/relationships/hyperlink" Target="https://www2.deloitte.com/insights/us/en/industry/health-care/virtual-health-care-health-consumer-and-physician-surveys.html?id=us:2el:3dp:mdrnhlth:awa:lshc:073118&amp;itx%5bidio%5d=3333939&amp;ito=1157&amp;itq=3ba3a170-d7b0-4a82-9a67-cfd8902eda89"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2.deloitte.com/insights/us/en/industry/health-care/virtual-health-care-health-consumer-and-physician-surveys.html?id=us:2el:3dp:mdrnhlth:awa:lshc:073118&amp;itx%5bidio%5d=3333939&amp;ito=1157&amp;itq=3ba3a170-d7b0-4a82-9a67-cfd8902eda89" TargetMode="External"/><Relationship Id="rId2" Type="http://schemas.openxmlformats.org/officeDocument/2006/relationships/hyperlink" Target="https://www.healthsystemtracker.org/brief/more-employers-are-paying-for-telemedicine-but-enrollee-take-up-has-been-relatively-low/"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riffinbenefits.com/employeebenefitsblog/alternative-health-plan-options-for-small-employers-mewas-ahps" TargetMode="External"/><Relationship Id="rId7" Type="http://schemas.openxmlformats.org/officeDocument/2006/relationships/hyperlink" Target="https://www.ebglaw.com/news/association-health-plans-new-proposed-rule-to-help-convert-small-businesses-and-self-employed-individuals-into-a-status-similar-to-large-group-for-access-to-affordable-health-insurance/" TargetMode="External"/><Relationship Id="rId2" Type="http://schemas.openxmlformats.org/officeDocument/2006/relationships/hyperlink" Target="A%20small%20HSA%20fix%20could%20produce%20big%20results.pdf" TargetMode="External"/><Relationship Id="rId1" Type="http://schemas.openxmlformats.org/officeDocument/2006/relationships/slideLayout" Target="../slideLayouts/slideLayout2.xml"/><Relationship Id="rId6" Type="http://schemas.openxmlformats.org/officeDocument/2006/relationships/hyperlink" Target="https://www.gpo.gov/fdsys/pkg/FR-2018-06-21/pdf/2018-12992.pdf" TargetMode="External"/><Relationship Id="rId5" Type="http://schemas.openxmlformats.org/officeDocument/2006/relationships/hyperlink" Target="https://www.ebglaw.com/content/uploads/2018/07/HCLS-Client-Alert_Association-Health-Plans-Final-Rule-1.pdf" TargetMode="External"/><Relationship Id="rId4" Type="http://schemas.openxmlformats.org/officeDocument/2006/relationships/hyperlink" Target="https://www.littler.com/publication-press/publication/association-health-plans-how-do-you-solve-problem-mew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49.xml.rels><?xml version="1.0" encoding="UTF-8" standalone="yes"?>
<Relationships xmlns="http://schemas.openxmlformats.org/package/2006/relationships"><Relationship Id="rId2" Type="http://schemas.openxmlformats.org/officeDocument/2006/relationships/hyperlink" Target="https://www.amazon.com/Second-Generation-Immunochemical-Colorectal-Cancer/dp/B00ICK0ZP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hindawi.com/journals/emi/2018/7142825/"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file:///L:\AHP\hsa-dynamics\hsa-dynamics.html"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7AFB-3F48-44CA-94BD-9DFC4B455CA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275A2D3-07F2-4B2B-ABFB-5C6CFF2462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786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2193-FE44-4684-9943-E8D8B8605994}"/>
              </a:ext>
            </a:extLst>
          </p:cNvPr>
          <p:cNvSpPr>
            <a:spLocks noGrp="1"/>
          </p:cNvSpPr>
          <p:nvPr>
            <p:ph type="title"/>
          </p:nvPr>
        </p:nvSpPr>
        <p:spPr>
          <a:xfrm>
            <a:off x="433138" y="144709"/>
            <a:ext cx="9616716" cy="1048824"/>
          </a:xfrm>
          <a:solidFill>
            <a:schemeClr val="bg1"/>
          </a:solidFill>
        </p:spPr>
        <p:txBody>
          <a:bodyPr>
            <a:normAutofit fontScale="90000"/>
          </a:bodyPr>
          <a:lstStyle/>
          <a:p>
            <a:r>
              <a:rPr lang="en-US" sz="2800" b="1" dirty="0">
                <a:solidFill>
                  <a:srgbClr val="FF0000"/>
                </a:solidFill>
              </a:rPr>
              <a:t>HR 6199 Restoring Access to Medication and Modernizing Health Savings Accounts Act of 2018</a:t>
            </a:r>
          </a:p>
        </p:txBody>
      </p:sp>
      <p:sp>
        <p:nvSpPr>
          <p:cNvPr id="3" name="Content Placeholder 2">
            <a:extLst>
              <a:ext uri="{FF2B5EF4-FFF2-40B4-BE49-F238E27FC236}">
                <a16:creationId xmlns:a16="http://schemas.microsoft.com/office/drawing/2014/main" id="{6893D0E0-40DE-4280-8FE6-B38ACDADC7F9}"/>
              </a:ext>
            </a:extLst>
          </p:cNvPr>
          <p:cNvSpPr>
            <a:spLocks noGrp="1"/>
          </p:cNvSpPr>
          <p:nvPr>
            <p:ph idx="1"/>
          </p:nvPr>
        </p:nvSpPr>
        <p:spPr>
          <a:xfrm>
            <a:off x="645130" y="1106906"/>
            <a:ext cx="9404723" cy="5141494"/>
          </a:xfrm>
          <a:solidFill>
            <a:schemeClr val="tx2"/>
          </a:solidFill>
        </p:spPr>
        <p:txBody>
          <a:bodyPr>
            <a:normAutofit/>
          </a:bodyPr>
          <a:lstStyle/>
          <a:p>
            <a:r>
              <a:rPr lang="en-US" sz="2400" b="1" dirty="0">
                <a:solidFill>
                  <a:schemeClr val="bg1"/>
                </a:solidFill>
              </a:rPr>
              <a:t>The House passed HR 6199 Restoring Access to Medication and Modernizing Health Savings Accounts Act of 2018, which included language from the Primary Care Enhancement Act sponsored by Rep. Eric Paulsen (R-MN) and Earl Blumenauer (D-OR), by a vote of 277-142. The language still contains a $150 per member per month ($300 for family plans) limitation to keep the pre-tax amount down. </a:t>
            </a:r>
          </a:p>
          <a:p>
            <a:r>
              <a:rPr lang="en-US" sz="2400" b="1" dirty="0">
                <a:solidFill>
                  <a:schemeClr val="bg1"/>
                </a:solidFill>
              </a:rPr>
              <a:t>CPT </a:t>
            </a:r>
            <a:r>
              <a:rPr lang="en-US" sz="2400" b="1" dirty="0" err="1">
                <a:solidFill>
                  <a:schemeClr val="bg1"/>
                </a:solidFill>
              </a:rPr>
              <a:t>codes,however</a:t>
            </a:r>
            <a:r>
              <a:rPr lang="en-US" sz="2400" b="1" dirty="0">
                <a:solidFill>
                  <a:schemeClr val="bg1"/>
                </a:solidFill>
              </a:rPr>
              <a:t>, were eliminated from its passage. This clears the way for millions of Americans with HSAs to have great access to affordable primary care from a DPC doctor of their choice. While not perfect this will allow almost all DPC practices to see patients with HSAs and allow their fees to be paid from the HSA.</a:t>
            </a:r>
          </a:p>
        </p:txBody>
      </p:sp>
    </p:spTree>
    <p:extLst>
      <p:ext uri="{BB962C8B-B14F-4D97-AF65-F5344CB8AC3E}">
        <p14:creationId xmlns:p14="http://schemas.microsoft.com/office/powerpoint/2010/main" val="116958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166968"/>
            <a:ext cx="9404723" cy="475970"/>
          </a:xfrm>
        </p:spPr>
        <p:txBody>
          <a:bodyPr>
            <a:normAutofit fontScale="90000"/>
          </a:bodyPr>
          <a:lstStyle/>
          <a:p>
            <a:r>
              <a:rPr lang="en-US" b="1" dirty="0"/>
              <a:t>DPC Wrap Around</a:t>
            </a:r>
          </a:p>
        </p:txBody>
      </p:sp>
      <p:sp>
        <p:nvSpPr>
          <p:cNvPr id="3" name="Content Placeholder 2"/>
          <p:cNvSpPr>
            <a:spLocks noGrp="1"/>
          </p:cNvSpPr>
          <p:nvPr>
            <p:ph idx="1"/>
          </p:nvPr>
        </p:nvSpPr>
        <p:spPr>
          <a:xfrm>
            <a:off x="1103312" y="1300164"/>
            <a:ext cx="9926638" cy="5286374"/>
          </a:xfrm>
          <a:solidFill>
            <a:schemeClr val="bg1">
              <a:lumMod val="85000"/>
              <a:lumOff val="15000"/>
            </a:schemeClr>
          </a:solidFill>
        </p:spPr>
        <p:txBody>
          <a:bodyPr>
            <a:normAutofit/>
          </a:bodyPr>
          <a:lstStyle/>
          <a:p>
            <a:r>
              <a:rPr lang="en-US" sz="2800" b="1" dirty="0"/>
              <a:t>Section 1301 (a) (3) of the Patient Protection and Affordable Care Act (ACA) states that a qualified direct primary care medical home plan plus a qualified health plan (wrap-around insurance) that together meet all other applicable requirements are eligible to participate in state and national health insurance exchanges. </a:t>
            </a:r>
            <a:r>
              <a:rPr lang="en-US" sz="2800" b="1" dirty="0" err="1"/>
              <a:t>Qliance</a:t>
            </a:r>
            <a:r>
              <a:rPr lang="en-US" sz="2800" b="1" dirty="0"/>
              <a:t> and the Direct Primary Care Coalition hired lobbyist Jay </a:t>
            </a:r>
            <a:r>
              <a:rPr lang="en-US" sz="2800" b="1" dirty="0" err="1"/>
              <a:t>Keese</a:t>
            </a:r>
            <a:r>
              <a:rPr lang="en-US" sz="2800" b="1" dirty="0"/>
              <a:t> of Capitol Associates in Washington, D.C., to get that provision into the ACA.</a:t>
            </a:r>
          </a:p>
        </p:txBody>
      </p:sp>
    </p:spTree>
    <p:extLst>
      <p:ext uri="{BB962C8B-B14F-4D97-AF65-F5344CB8AC3E}">
        <p14:creationId xmlns:p14="http://schemas.microsoft.com/office/powerpoint/2010/main" val="365070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3568"/>
          </a:xfrm>
          <a:solidFill>
            <a:schemeClr val="bg2">
              <a:lumMod val="50000"/>
            </a:schemeClr>
          </a:solidFill>
        </p:spPr>
        <p:txBody>
          <a:bodyPr/>
          <a:lstStyle/>
          <a:p>
            <a:r>
              <a:rPr lang="en-US" b="1" dirty="0"/>
              <a:t>Insurance Carriers</a:t>
            </a:r>
          </a:p>
        </p:txBody>
      </p:sp>
      <p:sp>
        <p:nvSpPr>
          <p:cNvPr id="3" name="Content Placeholder 2"/>
          <p:cNvSpPr>
            <a:spLocks noGrp="1"/>
          </p:cNvSpPr>
          <p:nvPr>
            <p:ph idx="1"/>
          </p:nvPr>
        </p:nvSpPr>
        <p:spPr>
          <a:xfrm>
            <a:off x="646112" y="1754156"/>
            <a:ext cx="10233382" cy="4795934"/>
          </a:xfrm>
        </p:spPr>
        <p:txBody>
          <a:bodyPr>
            <a:normAutofit/>
          </a:bodyPr>
          <a:lstStyle/>
          <a:p>
            <a:r>
              <a:rPr lang="en-US" sz="3200" b="1" dirty="0"/>
              <a:t>most cost effective way to pay for healthcare is to pair DPC with a high-deductible wraparound policy.</a:t>
            </a:r>
          </a:p>
          <a:p>
            <a:r>
              <a:rPr lang="en-US" sz="3200" b="1" dirty="0"/>
              <a:t>For day-to-day healthcare, DPC is paid for in a model that is akin to a gym membership — a flat monthly fee regardless of how much one uses it(though some have co-pays mainly due to state insurance regulations).</a:t>
            </a:r>
          </a:p>
          <a:p>
            <a:r>
              <a:rPr lang="en-US" sz="3200" b="1" dirty="0"/>
              <a:t>Cigna and MEBS are the only carriers to announce anything.</a:t>
            </a:r>
          </a:p>
          <a:p>
            <a:endParaRPr lang="en-US" sz="3200" b="1" dirty="0"/>
          </a:p>
        </p:txBody>
      </p:sp>
    </p:spTree>
    <p:extLst>
      <p:ext uri="{BB962C8B-B14F-4D97-AF65-F5344CB8AC3E}">
        <p14:creationId xmlns:p14="http://schemas.microsoft.com/office/powerpoint/2010/main" val="324299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60262"/>
          </a:xfrm>
          <a:solidFill>
            <a:schemeClr val="bg2">
              <a:lumMod val="50000"/>
            </a:schemeClr>
          </a:solidFill>
        </p:spPr>
        <p:txBody>
          <a:bodyPr/>
          <a:lstStyle/>
          <a:p>
            <a:r>
              <a:rPr lang="en-US" sz="4400" b="1" dirty="0"/>
              <a:t>Cigna</a:t>
            </a:r>
          </a:p>
        </p:txBody>
      </p:sp>
      <p:sp>
        <p:nvSpPr>
          <p:cNvPr id="3" name="Content Placeholder 2"/>
          <p:cNvSpPr>
            <a:spLocks noGrp="1"/>
          </p:cNvSpPr>
          <p:nvPr>
            <p:ph idx="1"/>
          </p:nvPr>
        </p:nvSpPr>
        <p:spPr>
          <a:xfrm>
            <a:off x="646111" y="1474237"/>
            <a:ext cx="10121415" cy="5057191"/>
          </a:xfrm>
        </p:spPr>
        <p:txBody>
          <a:bodyPr>
            <a:normAutofit/>
          </a:bodyPr>
          <a:lstStyle/>
          <a:p>
            <a:r>
              <a:rPr lang="en-US" sz="2800" b="1" dirty="0"/>
              <a:t>Cigna is the first major carrier to embrace DPC</a:t>
            </a:r>
          </a:p>
          <a:p>
            <a:r>
              <a:rPr lang="en-US" sz="2800" b="1" dirty="0"/>
              <a:t>pairing DPC with their plan for self-insured companies with more than 50 employees.</a:t>
            </a:r>
          </a:p>
          <a:p>
            <a:r>
              <a:rPr lang="en-US" sz="2800" b="1" dirty="0"/>
              <a:t>Advantages</a:t>
            </a:r>
          </a:p>
          <a:p>
            <a:pPr lvl="1"/>
            <a:r>
              <a:rPr lang="en-US" sz="2400" b="1" dirty="0"/>
              <a:t>1.	New business generation. It is a key tactic for capturing new business by having a unique offering to prospective clients.</a:t>
            </a:r>
          </a:p>
          <a:p>
            <a:pPr lvl="1"/>
            <a:r>
              <a:rPr lang="en-US" sz="2400" b="1" dirty="0"/>
              <a:t>Cigna has adapted their Level </a:t>
            </a:r>
            <a:r>
              <a:rPr lang="en-US" sz="2400" b="1" dirty="0" err="1"/>
              <a:t>FundingPlan</a:t>
            </a:r>
            <a:r>
              <a:rPr lang="en-US" sz="2400" b="1" dirty="0"/>
              <a:t> for employers to accommodate </a:t>
            </a:r>
            <a:r>
              <a:rPr lang="en-US" sz="2400" b="1" dirty="0" err="1"/>
              <a:t>Qliance</a:t>
            </a:r>
            <a:endParaRPr lang="en-US" sz="2400" b="1" dirty="0"/>
          </a:p>
          <a:p>
            <a:pPr lvl="1"/>
            <a:r>
              <a:rPr lang="en-US" sz="2400" b="1" dirty="0"/>
              <a:t> </a:t>
            </a:r>
          </a:p>
          <a:p>
            <a:pPr marL="0" indent="0">
              <a:buNone/>
            </a:pPr>
            <a:endParaRPr lang="en-US" sz="2800" b="1" dirty="0"/>
          </a:p>
        </p:txBody>
      </p:sp>
    </p:spTree>
    <p:extLst>
      <p:ext uri="{BB962C8B-B14F-4D97-AF65-F5344CB8AC3E}">
        <p14:creationId xmlns:p14="http://schemas.microsoft.com/office/powerpoint/2010/main" val="198297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5EA6-07BD-4CC1-BF53-CD79CCA1CC70}"/>
              </a:ext>
            </a:extLst>
          </p:cNvPr>
          <p:cNvSpPr>
            <a:spLocks noGrp="1"/>
          </p:cNvSpPr>
          <p:nvPr>
            <p:ph type="title"/>
          </p:nvPr>
        </p:nvSpPr>
        <p:spPr>
          <a:xfrm>
            <a:off x="645131" y="105624"/>
            <a:ext cx="9404723" cy="53868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C9D36DD-056A-4ECE-83EC-2EF26469FD0C}"/>
              </a:ext>
            </a:extLst>
          </p:cNvPr>
          <p:cNvSpPr>
            <a:spLocks noGrp="1"/>
          </p:cNvSpPr>
          <p:nvPr>
            <p:ph idx="1"/>
          </p:nvPr>
        </p:nvSpPr>
        <p:spPr>
          <a:xfrm>
            <a:off x="721896" y="1386038"/>
            <a:ext cx="10895338" cy="5223768"/>
          </a:xfrm>
          <a:solidFill>
            <a:schemeClr val="bg1"/>
          </a:solidFill>
        </p:spPr>
        <p:txBody>
          <a:bodyPr>
            <a:normAutofit/>
          </a:bodyPr>
          <a:lstStyle/>
          <a:p>
            <a:r>
              <a:rPr lang="en-US" sz="2400" b="1" dirty="0"/>
              <a:t>Under direct primary-care agreements, doctors charge patients monthly fees in advance of providing services, with patients then able to access services at no extra charge. The bill does not spell out how much can be charged or what services need to be included in the agreements.</a:t>
            </a:r>
          </a:p>
          <a:p>
            <a:r>
              <a:rPr lang="en-US" sz="2400" b="1" dirty="0"/>
              <a:t>The bill would amend the state insurance code to make clear that direct primary-care agreements do not violate insurance regulations. Primary care providers are defined as physicians, osteopathic physicians, chiropractors, nurses or primary-care group practices.</a:t>
            </a:r>
          </a:p>
          <a:p>
            <a:r>
              <a:rPr lang="en-US" sz="2400" b="1" dirty="0"/>
              <a:t>The bill also would require direct primary-care contracts to be in writing and to describe the scope of services that would be covered. The bill doesn’t limit how much the monthly charges can be, but it would prevent providers who collect direct-primary care money from billing insurance companies.</a:t>
            </a:r>
          </a:p>
          <a:p>
            <a:endParaRPr lang="en-US" sz="2400" b="1" dirty="0"/>
          </a:p>
        </p:txBody>
      </p:sp>
    </p:spTree>
    <p:extLst>
      <p:ext uri="{BB962C8B-B14F-4D97-AF65-F5344CB8AC3E}">
        <p14:creationId xmlns:p14="http://schemas.microsoft.com/office/powerpoint/2010/main" val="207636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F116-5E9F-471E-9EC3-45D6F9574E4A}"/>
              </a:ext>
            </a:extLst>
          </p:cNvPr>
          <p:cNvSpPr>
            <a:spLocks noGrp="1"/>
          </p:cNvSpPr>
          <p:nvPr>
            <p:ph type="title"/>
          </p:nvPr>
        </p:nvSpPr>
        <p:spPr>
          <a:xfrm>
            <a:off x="694237" y="196375"/>
            <a:ext cx="9404723" cy="452057"/>
          </a:xfrm>
        </p:spPr>
        <p:txBody>
          <a:bodyPr>
            <a:normAutofit fontScale="90000"/>
          </a:bodyPr>
          <a:lstStyle/>
          <a:p>
            <a:r>
              <a:rPr lang="en-US" dirty="0"/>
              <a:t>DPC</a:t>
            </a:r>
          </a:p>
        </p:txBody>
      </p:sp>
      <p:sp>
        <p:nvSpPr>
          <p:cNvPr id="3" name="Content Placeholder 2">
            <a:extLst>
              <a:ext uri="{FF2B5EF4-FFF2-40B4-BE49-F238E27FC236}">
                <a16:creationId xmlns:a16="http://schemas.microsoft.com/office/drawing/2014/main" id="{24C9CB88-4071-4027-BB8D-D602D62ACFE1}"/>
              </a:ext>
            </a:extLst>
          </p:cNvPr>
          <p:cNvSpPr>
            <a:spLocks noGrp="1"/>
          </p:cNvSpPr>
          <p:nvPr>
            <p:ph idx="1"/>
          </p:nvPr>
        </p:nvSpPr>
        <p:spPr>
          <a:xfrm>
            <a:off x="818607" y="966651"/>
            <a:ext cx="10650582" cy="5281749"/>
          </a:xfrm>
          <a:solidFill>
            <a:schemeClr val="tx2"/>
          </a:solidFill>
        </p:spPr>
        <p:txBody>
          <a:bodyPr>
            <a:normAutofit lnSpcReduction="10000"/>
          </a:bodyPr>
          <a:lstStyle/>
          <a:p>
            <a:r>
              <a:rPr lang="en-US" sz="2400" b="1" dirty="0">
                <a:solidFill>
                  <a:schemeClr val="bg1"/>
                </a:solidFill>
              </a:rPr>
              <a:t>The bill amends the Florida Insurance Code (code) to provide that a direct primary care agreement is not insurance and is not subject to regulation under the code, which will remove regulatory uncertainty for health care providers. Direct primary care (DPC) is a primary care medical practice model that eliminates third party payers from the primary care provider-patient relationship and the associated administrative costs associated with filing and resolving insurance claims.</a:t>
            </a:r>
          </a:p>
          <a:p>
            <a:r>
              <a:rPr lang="en-US" sz="2400" b="1" dirty="0">
                <a:solidFill>
                  <a:schemeClr val="bg1"/>
                </a:solidFill>
              </a:rPr>
              <a:t>The bill also defines DPC agreements and requires them to meet statutory requirements, including consumer disclosures. A contract that does not meet these requirements is not a DPC agreement and is not exempt from the code.</a:t>
            </a:r>
          </a:p>
          <a:p>
            <a:r>
              <a:rPr lang="en-US" sz="2400" b="1" dirty="0">
                <a:solidFill>
                  <a:schemeClr val="bg1"/>
                </a:solidFill>
              </a:rPr>
              <a:t>The bill does not impact state revenues or expenditures.</a:t>
            </a:r>
          </a:p>
          <a:p>
            <a:r>
              <a:rPr lang="en-US" sz="2400" b="1" dirty="0">
                <a:solidFill>
                  <a:schemeClr val="bg1"/>
                </a:solidFill>
              </a:rPr>
              <a:t>If approved by the Governor, these provisions take effect July 1, 2018.</a:t>
            </a:r>
          </a:p>
          <a:p>
            <a:endParaRPr lang="en-US" sz="2400" b="1" dirty="0">
              <a:solidFill>
                <a:schemeClr val="bg1"/>
              </a:solidFill>
            </a:endParaRPr>
          </a:p>
        </p:txBody>
      </p:sp>
    </p:spTree>
    <p:extLst>
      <p:ext uri="{BB962C8B-B14F-4D97-AF65-F5344CB8AC3E}">
        <p14:creationId xmlns:p14="http://schemas.microsoft.com/office/powerpoint/2010/main" val="261900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B47C-EB5B-4CF9-B773-82736CE664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8BBA6B-CFA0-4224-A731-B8FA69DAA59B}"/>
              </a:ext>
            </a:extLst>
          </p:cNvPr>
          <p:cNvSpPr>
            <a:spLocks noGrp="1"/>
          </p:cNvSpPr>
          <p:nvPr>
            <p:ph idx="1"/>
          </p:nvPr>
        </p:nvSpPr>
        <p:spPr/>
        <p:txBody>
          <a:bodyPr>
            <a:normAutofit/>
          </a:bodyPr>
          <a:lstStyle/>
          <a:p>
            <a:r>
              <a:rPr lang="en-US" sz="2400" b="1" dirty="0"/>
              <a:t>TALLAHASSEE — </a:t>
            </a:r>
          </a:p>
          <a:p>
            <a:r>
              <a:rPr lang="en-US" sz="2400" b="1" dirty="0"/>
              <a:t>A bill that would allow physicians, chiropractors and group practices to sign “direct primary-care” agreements with patients without running afoul of Florida’s insurance laws is on its way to Gov. Rick Scott.</a:t>
            </a:r>
          </a:p>
          <a:p>
            <a:r>
              <a:rPr lang="en-US" sz="2400" b="1" dirty="0"/>
              <a:t>The Senate voted unanimously Thursday to approve the measure (HB 37), sponsored by Rep. Danny Burgess, R-Zephyrhills, and Sen. Tom Lee, R-Thonotosassa. The House passed the bill in January by a 97-10 vote.</a:t>
            </a:r>
          </a:p>
          <a:p>
            <a:endParaRPr lang="en-US" sz="2400" b="1" dirty="0"/>
          </a:p>
        </p:txBody>
      </p:sp>
    </p:spTree>
    <p:extLst>
      <p:ext uri="{BB962C8B-B14F-4D97-AF65-F5344CB8AC3E}">
        <p14:creationId xmlns:p14="http://schemas.microsoft.com/office/powerpoint/2010/main" val="916876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1714500" y="228600"/>
            <a:ext cx="685800" cy="5334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 name="TextBox 4"/>
          <p:cNvSpPr txBox="1"/>
          <p:nvPr/>
        </p:nvSpPr>
        <p:spPr>
          <a:xfrm>
            <a:off x="2514599" y="152401"/>
            <a:ext cx="1991667" cy="430887"/>
          </a:xfrm>
          <a:prstGeom prst="rect">
            <a:avLst/>
          </a:prstGeom>
          <a:noFill/>
        </p:spPr>
        <p:txBody>
          <a:bodyPr wrap="square" rtlCol="0">
            <a:spAutoFit/>
          </a:bodyPr>
          <a:lstStyle/>
          <a:p>
            <a:pPr defTabSz="914400"/>
            <a:r>
              <a:rPr lang="en-US" sz="1100" b="1" dirty="0">
                <a:solidFill>
                  <a:prstClr val="black"/>
                </a:solidFill>
                <a:latin typeface="Calibri"/>
              </a:rPr>
              <a:t>Patient Enters Practice from marketing centers</a:t>
            </a:r>
          </a:p>
        </p:txBody>
      </p:sp>
      <p:sp>
        <p:nvSpPr>
          <p:cNvPr id="6" name="Down Arrow 5"/>
          <p:cNvSpPr/>
          <p:nvPr/>
        </p:nvSpPr>
        <p:spPr>
          <a:xfrm rot="18735786">
            <a:off x="2514600" y="762000"/>
            <a:ext cx="609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pic>
        <p:nvPicPr>
          <p:cNvPr id="1028" name="Picture 4" descr="C:\Program Files (x86)\Microsoft Office\MEDIA\CAGCAT10\j03012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915" y="1436077"/>
            <a:ext cx="865458" cy="7401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14500" y="1621465"/>
            <a:ext cx="1447800" cy="1846659"/>
          </a:xfrm>
          <a:prstGeom prst="rect">
            <a:avLst/>
          </a:prstGeom>
          <a:noFill/>
        </p:spPr>
        <p:txBody>
          <a:bodyPr wrap="square" rtlCol="0">
            <a:spAutoFit/>
          </a:bodyPr>
          <a:lstStyle/>
          <a:p>
            <a:pPr defTabSz="914400"/>
            <a:r>
              <a:rPr lang="en-US" sz="1400" b="1" dirty="0">
                <a:solidFill>
                  <a:prstClr val="black"/>
                </a:solidFill>
                <a:latin typeface="Calibri"/>
              </a:rPr>
              <a:t>Navigator takes:</a:t>
            </a:r>
          </a:p>
          <a:p>
            <a:pPr defTabSz="914400"/>
            <a:r>
              <a:rPr lang="en-US" sz="1400" b="1" dirty="0">
                <a:solidFill>
                  <a:prstClr val="black"/>
                </a:solidFill>
                <a:latin typeface="Calibri"/>
              </a:rPr>
              <a:t>Medical History</a:t>
            </a:r>
          </a:p>
          <a:p>
            <a:pPr defTabSz="914400"/>
            <a:r>
              <a:rPr lang="en-US" sz="1400" b="1" dirty="0">
                <a:solidFill>
                  <a:prstClr val="black"/>
                </a:solidFill>
                <a:latin typeface="Calibri"/>
              </a:rPr>
              <a:t>Family History</a:t>
            </a:r>
          </a:p>
          <a:p>
            <a:pPr defTabSz="914400"/>
            <a:r>
              <a:rPr lang="en-US" sz="1400" b="1" dirty="0">
                <a:solidFill>
                  <a:prstClr val="black"/>
                </a:solidFill>
                <a:latin typeface="Calibri"/>
              </a:rPr>
              <a:t>Socioeconomic</a:t>
            </a:r>
          </a:p>
          <a:p>
            <a:pPr defTabSz="914400"/>
            <a:r>
              <a:rPr lang="en-US" sz="1400" b="1" dirty="0">
                <a:solidFill>
                  <a:prstClr val="black"/>
                </a:solidFill>
                <a:latin typeface="Calibri"/>
              </a:rPr>
              <a:t>Psychological</a:t>
            </a:r>
          </a:p>
          <a:p>
            <a:pPr defTabSz="914400"/>
            <a:r>
              <a:rPr lang="en-US" sz="1400" b="1" dirty="0">
                <a:solidFill>
                  <a:prstClr val="black"/>
                </a:solidFill>
                <a:latin typeface="Calibri"/>
              </a:rPr>
              <a:t>Insurance Coverage</a:t>
            </a:r>
          </a:p>
          <a:p>
            <a:pPr defTabSz="914400"/>
            <a:r>
              <a:rPr lang="en-US" sz="1600" b="1" dirty="0">
                <a:solidFill>
                  <a:srgbClr val="FF0000"/>
                </a:solidFill>
                <a:latin typeface="Calibri"/>
              </a:rPr>
              <a:t>Data Driven</a:t>
            </a:r>
          </a:p>
        </p:txBody>
      </p:sp>
      <p:sp>
        <p:nvSpPr>
          <p:cNvPr id="8" name="Right Arrow Callout 7"/>
          <p:cNvSpPr/>
          <p:nvPr/>
        </p:nvSpPr>
        <p:spPr>
          <a:xfrm>
            <a:off x="3013272" y="2374360"/>
            <a:ext cx="1634929" cy="1168876"/>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srgbClr val="002060"/>
                </a:solidFill>
                <a:latin typeface="Calibri"/>
              </a:rPr>
              <a:t>Direction</a:t>
            </a:r>
          </a:p>
          <a:p>
            <a:pPr algn="ctr" defTabSz="914400"/>
            <a:r>
              <a:rPr lang="en-US" b="1" dirty="0">
                <a:solidFill>
                  <a:srgbClr val="002060"/>
                </a:solidFill>
                <a:latin typeface="Calibri"/>
              </a:rPr>
              <a:t>Selection</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3386" y="2116296"/>
            <a:ext cx="7127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nvPr>
        </p:nvGraphicFramePr>
        <p:xfrm>
          <a:off x="6781800" y="367844"/>
          <a:ext cx="3810000" cy="60329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p:cNvSpPr txBox="1"/>
          <p:nvPr/>
        </p:nvSpPr>
        <p:spPr>
          <a:xfrm>
            <a:off x="8305800" y="3930134"/>
            <a:ext cx="2057400" cy="369332"/>
          </a:xfrm>
          <a:prstGeom prst="rect">
            <a:avLst/>
          </a:prstGeom>
          <a:noFill/>
        </p:spPr>
        <p:txBody>
          <a:bodyPr wrap="square" rtlCol="0">
            <a:spAutoFit/>
          </a:bodyPr>
          <a:lstStyle/>
          <a:p>
            <a:pPr defTabSz="914400"/>
            <a:r>
              <a:rPr lang="en-US" dirty="0">
                <a:solidFill>
                  <a:srgbClr val="4BACC6">
                    <a:lumMod val="20000"/>
                    <a:lumOff val="80000"/>
                  </a:srgbClr>
                </a:solidFill>
                <a:latin typeface="Calibri"/>
              </a:rPr>
              <a:t>Pain Management</a:t>
            </a:r>
          </a:p>
        </p:txBody>
      </p:sp>
      <p:sp>
        <p:nvSpPr>
          <p:cNvPr id="12" name="TextBox 11"/>
          <p:cNvSpPr txBox="1"/>
          <p:nvPr/>
        </p:nvSpPr>
        <p:spPr>
          <a:xfrm>
            <a:off x="4510358" y="5504422"/>
            <a:ext cx="6157642" cy="1477328"/>
          </a:xfrm>
          <a:prstGeom prst="rect">
            <a:avLst/>
          </a:prstGeom>
          <a:noFill/>
        </p:spPr>
        <p:txBody>
          <a:bodyPr wrap="square" rtlCol="0">
            <a:spAutoFit/>
          </a:bodyPr>
          <a:lstStyle/>
          <a:p>
            <a:pPr defTabSz="914400"/>
            <a:r>
              <a:rPr lang="en-US" dirty="0">
                <a:solidFill>
                  <a:prstClr val="black"/>
                </a:solidFill>
                <a:latin typeface="Calibri"/>
              </a:rPr>
              <a:t>Patient selects service matched to medical risk, socioeconomics and insurance coverage. Signs a contract for a monthly fee that provides access to care for selected service package.</a:t>
            </a:r>
          </a:p>
          <a:p>
            <a:pPr defTabSz="914400"/>
            <a:r>
              <a:rPr lang="en-US" dirty="0">
                <a:solidFill>
                  <a:prstClr val="black"/>
                </a:solidFill>
                <a:latin typeface="Calibri"/>
              </a:rPr>
              <a:t>Patients with  high deductible health plans or patients that want concierge services. </a:t>
            </a:r>
          </a:p>
        </p:txBody>
      </p:sp>
      <p:sp>
        <p:nvSpPr>
          <p:cNvPr id="13" name="Rectangle 12"/>
          <p:cNvSpPr/>
          <p:nvPr/>
        </p:nvSpPr>
        <p:spPr>
          <a:xfrm>
            <a:off x="4777485" y="-16279"/>
            <a:ext cx="5663923" cy="1323439"/>
          </a:xfrm>
          <a:prstGeom prst="rect">
            <a:avLst/>
          </a:prstGeom>
          <a:noFill/>
        </p:spPr>
        <p:txBody>
          <a:bodyPr wrap="none" lIns="91440" tIns="45720" rIns="91440" bIns="45720">
            <a:spAutoFit/>
          </a:bodyPr>
          <a:lstStyle/>
          <a:p>
            <a:pPr algn="ctr" defTabSz="914400"/>
            <a:r>
              <a:rPr lang="en-US" sz="48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rPr>
              <a:t>Direct Patient Care</a:t>
            </a:r>
          </a:p>
          <a:p>
            <a:pPr algn="ctr" defTabSz="914400"/>
            <a:r>
              <a:rPr lang="en-US" sz="32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Calibri"/>
              </a:rPr>
              <a:t>Adding a Value Asset - Contracts</a:t>
            </a:r>
          </a:p>
        </p:txBody>
      </p:sp>
      <p:sp>
        <p:nvSpPr>
          <p:cNvPr id="14" name="TextBox 13"/>
          <p:cNvSpPr txBox="1"/>
          <p:nvPr/>
        </p:nvSpPr>
        <p:spPr>
          <a:xfrm>
            <a:off x="8077200" y="5029201"/>
            <a:ext cx="2438400" cy="307777"/>
          </a:xfrm>
          <a:prstGeom prst="rect">
            <a:avLst/>
          </a:prstGeom>
          <a:solidFill>
            <a:schemeClr val="tx2">
              <a:lumMod val="60000"/>
              <a:lumOff val="40000"/>
            </a:schemeClr>
          </a:solidFill>
        </p:spPr>
        <p:txBody>
          <a:bodyPr wrap="square" rtlCol="0">
            <a:spAutoFit/>
          </a:bodyPr>
          <a:lstStyle/>
          <a:p>
            <a:pPr defTabSz="914400"/>
            <a:r>
              <a:rPr lang="en-US" sz="1400" b="1" dirty="0">
                <a:solidFill>
                  <a:srgbClr val="4BACC6">
                    <a:lumMod val="20000"/>
                    <a:lumOff val="80000"/>
                  </a:srgbClr>
                </a:solidFill>
                <a:latin typeface="Calibri"/>
              </a:rPr>
              <a:t>Preventive Health -Screening</a:t>
            </a:r>
          </a:p>
        </p:txBody>
      </p:sp>
      <p:cxnSp>
        <p:nvCxnSpPr>
          <p:cNvPr id="16" name="Straight Connector 15"/>
          <p:cNvCxnSpPr/>
          <p:nvPr/>
        </p:nvCxnSpPr>
        <p:spPr>
          <a:xfrm>
            <a:off x="7795846" y="4648200"/>
            <a:ext cx="0" cy="5348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95846" y="5183088"/>
            <a:ext cx="281354" cy="0"/>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77200" y="1436798"/>
            <a:ext cx="2438400" cy="369332"/>
          </a:xfrm>
          <a:prstGeom prst="rect">
            <a:avLst/>
          </a:prstGeom>
          <a:solidFill>
            <a:schemeClr val="tx2">
              <a:lumMod val="60000"/>
              <a:lumOff val="40000"/>
            </a:schemeClr>
          </a:solidFill>
        </p:spPr>
        <p:txBody>
          <a:bodyPr wrap="square" rtlCol="0">
            <a:spAutoFit/>
          </a:bodyPr>
          <a:lstStyle/>
          <a:p>
            <a:pPr defTabSz="914400"/>
            <a:r>
              <a:rPr lang="en-US" dirty="0">
                <a:solidFill>
                  <a:prstClr val="white"/>
                </a:solidFill>
                <a:latin typeface="Calibri"/>
              </a:rPr>
              <a:t>Palliative Care</a:t>
            </a:r>
          </a:p>
        </p:txBody>
      </p:sp>
      <p:sp>
        <p:nvSpPr>
          <p:cNvPr id="2" name="Right Arrow Callout 1"/>
          <p:cNvSpPr/>
          <p:nvPr/>
        </p:nvSpPr>
        <p:spPr>
          <a:xfrm>
            <a:off x="5223146" y="1371601"/>
            <a:ext cx="1596754" cy="3581400"/>
          </a:xfrm>
          <a:prstGeom prst="rightArrowCallout">
            <a:avLst>
              <a:gd name="adj1" fmla="val 25000"/>
              <a:gd name="adj2" fmla="val 25000"/>
              <a:gd name="adj3" fmla="val 25000"/>
              <a:gd name="adj4" fmla="val 70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white"/>
                </a:solidFill>
                <a:latin typeface="Calibri"/>
              </a:rPr>
              <a:t>Provider Groups</a:t>
            </a:r>
          </a:p>
          <a:p>
            <a:pPr algn="ctr" defTabSz="914400"/>
            <a:r>
              <a:rPr lang="en-US" sz="1600" dirty="0">
                <a:solidFill>
                  <a:prstClr val="white"/>
                </a:solidFill>
                <a:latin typeface="Calibri"/>
              </a:rPr>
              <a:t>Self Insured</a:t>
            </a:r>
          </a:p>
          <a:p>
            <a:pPr algn="ctr" defTabSz="914400"/>
            <a:r>
              <a:rPr lang="en-US" sz="1600" dirty="0">
                <a:solidFill>
                  <a:prstClr val="white"/>
                </a:solidFill>
                <a:latin typeface="Calibri"/>
              </a:rPr>
              <a:t>Network developed by Core Company or inserted in existing network</a:t>
            </a:r>
          </a:p>
          <a:p>
            <a:pPr algn="ctr" defTabSz="914400"/>
            <a:endParaRPr lang="en-US" sz="1600" dirty="0">
              <a:solidFill>
                <a:prstClr val="white"/>
              </a:solidFill>
              <a:latin typeface="Calibri"/>
            </a:endParaRPr>
          </a:p>
          <a:p>
            <a:pPr algn="ctr" defTabSz="914400"/>
            <a:endParaRPr lang="en-US" sz="1600" dirty="0">
              <a:solidFill>
                <a:prstClr val="white"/>
              </a:solidFill>
              <a:latin typeface="Calibri"/>
            </a:endParaRPr>
          </a:p>
          <a:p>
            <a:pPr algn="ctr" defTabSz="914400"/>
            <a:endParaRPr lang="en-US" sz="1600" dirty="0">
              <a:solidFill>
                <a:prstClr val="white"/>
              </a:solidFill>
              <a:latin typeface="Calibri"/>
            </a:endParaRPr>
          </a:p>
        </p:txBody>
      </p:sp>
      <p:pic>
        <p:nvPicPr>
          <p:cNvPr id="3" name="Picture 2"/>
          <p:cNvPicPr>
            <a:picLocks noChangeAspect="1"/>
          </p:cNvPicPr>
          <p:nvPr/>
        </p:nvPicPr>
        <p:blipFill>
          <a:blip r:embed="rId10"/>
          <a:stretch>
            <a:fillRect/>
          </a:stretch>
        </p:blipFill>
        <p:spPr>
          <a:xfrm>
            <a:off x="4509851" y="3255201"/>
            <a:ext cx="713294" cy="554784"/>
          </a:xfrm>
          <a:prstGeom prst="rect">
            <a:avLst/>
          </a:prstGeom>
        </p:spPr>
      </p:pic>
      <p:sp>
        <p:nvSpPr>
          <p:cNvPr id="11" name="Left Brace 10"/>
          <p:cNvSpPr/>
          <p:nvPr/>
        </p:nvSpPr>
        <p:spPr>
          <a:xfrm rot="5400000">
            <a:off x="3074969" y="2389392"/>
            <a:ext cx="533326" cy="3108943"/>
          </a:xfrm>
          <a:prstGeom prst="leftBrace">
            <a:avLst>
              <a:gd name="adj1" fmla="val 92870"/>
              <a:gd name="adj2" fmla="val 50000"/>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dirty="0">
              <a:solidFill>
                <a:prstClr val="black"/>
              </a:solidFill>
              <a:latin typeface="Calibri"/>
            </a:endParaRPr>
          </a:p>
        </p:txBody>
      </p:sp>
      <p:sp>
        <p:nvSpPr>
          <p:cNvPr id="15" name="TextBox 14"/>
          <p:cNvSpPr txBox="1"/>
          <p:nvPr/>
        </p:nvSpPr>
        <p:spPr>
          <a:xfrm>
            <a:off x="1880483" y="4066710"/>
            <a:ext cx="2795351" cy="2585323"/>
          </a:xfrm>
          <a:prstGeom prst="rect">
            <a:avLst/>
          </a:prstGeom>
          <a:noFill/>
        </p:spPr>
        <p:txBody>
          <a:bodyPr wrap="square" rtlCol="0">
            <a:spAutoFit/>
          </a:bodyPr>
          <a:lstStyle/>
          <a:p>
            <a:pPr defTabSz="914400"/>
            <a:r>
              <a:rPr lang="en-US" dirty="0">
                <a:solidFill>
                  <a:prstClr val="black"/>
                </a:solidFill>
                <a:latin typeface="Calibri"/>
              </a:rPr>
              <a:t>Company provides all services required for Direct Patient Care. Training, Administrative Management, Medical Management, Billing-Collection, Support Care Management Services, Tele-health  - </a:t>
            </a:r>
            <a:r>
              <a:rPr lang="en-US" b="1" dirty="0">
                <a:solidFill>
                  <a:srgbClr val="FF0000"/>
                </a:solidFill>
                <a:latin typeface="Calibri"/>
              </a:rPr>
              <a:t>Data Driven</a:t>
            </a:r>
          </a:p>
        </p:txBody>
      </p:sp>
    </p:spTree>
    <p:extLst>
      <p:ext uri="{BB962C8B-B14F-4D97-AF65-F5344CB8AC3E}">
        <p14:creationId xmlns:p14="http://schemas.microsoft.com/office/powerpoint/2010/main" val="266307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0AAB-9311-4668-963F-109FC2D72614}"/>
              </a:ext>
            </a:extLst>
          </p:cNvPr>
          <p:cNvSpPr>
            <a:spLocks noGrp="1"/>
          </p:cNvSpPr>
          <p:nvPr>
            <p:ph type="title"/>
          </p:nvPr>
        </p:nvSpPr>
        <p:spPr>
          <a:xfrm>
            <a:off x="569109" y="115833"/>
            <a:ext cx="9404723" cy="58681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3451866-5D52-42EF-B394-99CE427A4916}"/>
              </a:ext>
            </a:extLst>
          </p:cNvPr>
          <p:cNvSpPr>
            <a:spLocks noGrp="1"/>
          </p:cNvSpPr>
          <p:nvPr>
            <p:ph idx="1"/>
          </p:nvPr>
        </p:nvSpPr>
        <p:spPr>
          <a:xfrm>
            <a:off x="471638" y="2052918"/>
            <a:ext cx="11319309" cy="4195481"/>
          </a:xfrm>
        </p:spPr>
        <p:txBody>
          <a:bodyPr/>
          <a:lstStyle/>
          <a:p>
            <a:r>
              <a:rPr lang="en-US" dirty="0">
                <a:hlinkClick r:id="rId2"/>
              </a:rPr>
              <a:t>https://waysandmeans.house.gov/wp-content/uploads/2018/07/20180711-H.R.-6317-Bill-Text-1.pdf</a:t>
            </a:r>
            <a:endParaRPr lang="en-US" dirty="0"/>
          </a:p>
          <a:p>
            <a:r>
              <a:rPr lang="en-US" dirty="0">
                <a:hlinkClick r:id="rId3" action="ppaction://hlinkfile"/>
              </a:rPr>
              <a:t>Amendment in the Nature of a Substitute to H.R. 6317, “To amend the Internal Revenue Code of 1986 to provide that direct primary care service arrangements do not disqualify deductible health savings account contributions, and for other purposes”.</a:t>
            </a:r>
            <a:endParaRPr lang="en-US" dirty="0"/>
          </a:p>
          <a:p>
            <a:r>
              <a:rPr lang="en-US" dirty="0">
                <a:hlinkClick r:id="rId4"/>
              </a:rPr>
              <a:t>https://www.dpcare.org</a:t>
            </a:r>
            <a:endParaRPr lang="en-US" dirty="0"/>
          </a:p>
          <a:p>
            <a:r>
              <a:rPr lang="en-US" dirty="0">
                <a:hlinkClick r:id="rId5"/>
              </a:rPr>
              <a:t>https://www.flsenate.gov/Committees/billsummaries/2018/html/1841</a:t>
            </a:r>
            <a:endParaRPr lang="en-US" dirty="0"/>
          </a:p>
        </p:txBody>
      </p:sp>
    </p:spTree>
    <p:extLst>
      <p:ext uri="{BB962C8B-B14F-4D97-AF65-F5344CB8AC3E}">
        <p14:creationId xmlns:p14="http://schemas.microsoft.com/office/powerpoint/2010/main" val="50364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6874"/>
          </a:xfrm>
          <a:solidFill>
            <a:schemeClr val="bg2">
              <a:lumMod val="50000"/>
            </a:schemeClr>
          </a:solidFill>
        </p:spPr>
        <p:txBody>
          <a:bodyPr/>
          <a:lstStyle/>
          <a:p>
            <a:r>
              <a:rPr lang="en-US" sz="4800" b="1" dirty="0"/>
              <a:t>It’s Not Insurance</a:t>
            </a:r>
          </a:p>
        </p:txBody>
      </p:sp>
      <p:sp>
        <p:nvSpPr>
          <p:cNvPr id="3" name="Content Placeholder 2"/>
          <p:cNvSpPr>
            <a:spLocks noGrp="1"/>
          </p:cNvSpPr>
          <p:nvPr>
            <p:ph idx="1"/>
          </p:nvPr>
        </p:nvSpPr>
        <p:spPr>
          <a:solidFill>
            <a:schemeClr val="bg2">
              <a:lumMod val="50000"/>
            </a:schemeClr>
          </a:solidFill>
        </p:spPr>
        <p:txBody>
          <a:bodyPr>
            <a:normAutofit/>
          </a:bodyPr>
          <a:lstStyle/>
          <a:p>
            <a:r>
              <a:rPr lang="en-US" sz="2800" b="1" dirty="0"/>
              <a:t>624.02 “Insurance” defined.</a:t>
            </a:r>
          </a:p>
          <a:p>
            <a:r>
              <a:rPr lang="en-US" sz="2800" b="1" dirty="0"/>
              <a:t>“Insurance” is a contract whereby one undertakes to indemnify another or pay or allow a specified amount or a determinable benefit upon determinable contingencies.</a:t>
            </a:r>
          </a:p>
          <a:p>
            <a:r>
              <a:rPr lang="en-US" sz="2800" b="1" dirty="0"/>
              <a:t>Notably - some prepaid service plans have been explicitly excluded from the definition of insurance.</a:t>
            </a:r>
          </a:p>
          <a:p>
            <a:endParaRPr lang="en-US" sz="2800" b="1" dirty="0"/>
          </a:p>
        </p:txBody>
      </p:sp>
    </p:spTree>
    <p:extLst>
      <p:ext uri="{BB962C8B-B14F-4D97-AF65-F5344CB8AC3E}">
        <p14:creationId xmlns:p14="http://schemas.microsoft.com/office/powerpoint/2010/main" val="20809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2349137"/>
          </a:xfrm>
        </p:spPr>
        <p:txBody>
          <a:bodyPr/>
          <a:lstStyle/>
          <a:p>
            <a:r>
              <a:rPr lang="en-US" dirty="0"/>
              <a:t>Direct Patient Care</a:t>
            </a:r>
          </a:p>
        </p:txBody>
      </p:sp>
      <p:sp>
        <p:nvSpPr>
          <p:cNvPr id="3" name="Subtitle 2"/>
          <p:cNvSpPr>
            <a:spLocks noGrp="1"/>
          </p:cNvSpPr>
          <p:nvPr>
            <p:ph type="subTitle" idx="1"/>
          </p:nvPr>
        </p:nvSpPr>
        <p:spPr/>
        <p:txBody>
          <a:bodyPr>
            <a:normAutofit/>
          </a:bodyPr>
          <a:lstStyle/>
          <a:p>
            <a:r>
              <a:rPr lang="en-US" sz="2400" b="1" dirty="0"/>
              <a:t>Proposal for Implementation with Integrated provider Networks</a:t>
            </a:r>
          </a:p>
        </p:txBody>
      </p:sp>
    </p:spTree>
    <p:extLst>
      <p:ext uri="{BB962C8B-B14F-4D97-AF65-F5344CB8AC3E}">
        <p14:creationId xmlns:p14="http://schemas.microsoft.com/office/powerpoint/2010/main" val="569510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6874"/>
          </a:xfrm>
          <a:solidFill>
            <a:schemeClr val="bg2">
              <a:lumMod val="50000"/>
            </a:schemeClr>
          </a:solidFill>
        </p:spPr>
        <p:txBody>
          <a:bodyPr/>
          <a:lstStyle/>
          <a:p>
            <a:r>
              <a:rPr lang="en-US" sz="4800" b="1" dirty="0"/>
              <a:t>It’s Not Insurance</a:t>
            </a:r>
          </a:p>
        </p:txBody>
      </p:sp>
      <p:sp>
        <p:nvSpPr>
          <p:cNvPr id="3" name="Content Placeholder 2"/>
          <p:cNvSpPr>
            <a:spLocks noGrp="1"/>
          </p:cNvSpPr>
          <p:nvPr>
            <p:ph idx="1"/>
          </p:nvPr>
        </p:nvSpPr>
        <p:spPr>
          <a:solidFill>
            <a:schemeClr val="bg2">
              <a:lumMod val="50000"/>
            </a:schemeClr>
          </a:solidFill>
        </p:spPr>
        <p:txBody>
          <a:bodyPr>
            <a:normAutofit/>
          </a:bodyPr>
          <a:lstStyle/>
          <a:p>
            <a:r>
              <a:rPr lang="en-US" sz="2800" b="1" dirty="0"/>
              <a:t>624.02 “Insurance” defined.</a:t>
            </a:r>
          </a:p>
          <a:p>
            <a:r>
              <a:rPr lang="en-US" sz="2800" b="1" dirty="0"/>
              <a:t>“Insurance” is a contract whereby one undertakes to indemnify another or pay or allow a specified amount or a determinable benefit upon determinable contingencies.</a:t>
            </a:r>
          </a:p>
          <a:p>
            <a:r>
              <a:rPr lang="en-US" sz="2800" b="1" dirty="0"/>
              <a:t>Notably - some prepaid service plans have been explicitly excluded from the definition of insurance.</a:t>
            </a:r>
          </a:p>
          <a:p>
            <a:endParaRPr lang="en-US" sz="2800" b="1" dirty="0"/>
          </a:p>
        </p:txBody>
      </p:sp>
    </p:spTree>
    <p:extLst>
      <p:ext uri="{BB962C8B-B14F-4D97-AF65-F5344CB8AC3E}">
        <p14:creationId xmlns:p14="http://schemas.microsoft.com/office/powerpoint/2010/main" val="43830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28783"/>
            <a:ext cx="9404723" cy="834906"/>
          </a:xfrm>
          <a:solidFill>
            <a:schemeClr val="bg2">
              <a:lumMod val="50000"/>
            </a:schemeClr>
          </a:solidFill>
        </p:spPr>
        <p:txBody>
          <a:bodyPr/>
          <a:lstStyle/>
          <a:p>
            <a:r>
              <a:rPr lang="en-US" b="1" dirty="0"/>
              <a:t>White Glove Health </a:t>
            </a:r>
          </a:p>
        </p:txBody>
      </p:sp>
      <p:sp>
        <p:nvSpPr>
          <p:cNvPr id="3" name="Content Placeholder 2"/>
          <p:cNvSpPr>
            <a:spLocks noGrp="1"/>
          </p:cNvSpPr>
          <p:nvPr>
            <p:ph idx="1"/>
          </p:nvPr>
        </p:nvSpPr>
        <p:spPr>
          <a:xfrm>
            <a:off x="391886" y="1604866"/>
            <a:ext cx="9657967" cy="4643534"/>
          </a:xfrm>
          <a:solidFill>
            <a:schemeClr val="bg2">
              <a:lumMod val="50000"/>
            </a:schemeClr>
          </a:solidFill>
        </p:spPr>
        <p:txBody>
          <a:bodyPr>
            <a:normAutofit/>
          </a:bodyPr>
          <a:lstStyle/>
          <a:p>
            <a:r>
              <a:rPr lang="en-US" sz="3200" b="1" dirty="0"/>
              <a:t>Lower absenteeism.</a:t>
            </a:r>
          </a:p>
          <a:p>
            <a:r>
              <a:rPr lang="en-US" sz="3200" b="1" dirty="0"/>
              <a:t>Reduced ER visits (they’ve seen a 10-40% reduction) and other medical costs (they’ve seen reductions of $25,000-130,000 in the first year and more in subsequent years).</a:t>
            </a:r>
          </a:p>
          <a:p>
            <a:r>
              <a:rPr lang="en-US" sz="3200" b="1" dirty="0"/>
              <a:t>Decreased employee stress &amp; Improved morale.</a:t>
            </a:r>
          </a:p>
          <a:p>
            <a:endParaRPr lang="en-US" sz="3200" b="1" dirty="0"/>
          </a:p>
        </p:txBody>
      </p:sp>
    </p:spTree>
    <p:extLst>
      <p:ext uri="{BB962C8B-B14F-4D97-AF65-F5344CB8AC3E}">
        <p14:creationId xmlns:p14="http://schemas.microsoft.com/office/powerpoint/2010/main" val="186247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60262"/>
          </a:xfrm>
        </p:spPr>
        <p:txBody>
          <a:bodyPr/>
          <a:lstStyle/>
          <a:p>
            <a:endParaRPr lang="en-US" dirty="0"/>
          </a:p>
        </p:txBody>
      </p:sp>
      <p:sp>
        <p:nvSpPr>
          <p:cNvPr id="3" name="Content Placeholder 2"/>
          <p:cNvSpPr>
            <a:spLocks noGrp="1"/>
          </p:cNvSpPr>
          <p:nvPr>
            <p:ph idx="1"/>
          </p:nvPr>
        </p:nvSpPr>
        <p:spPr>
          <a:xfrm>
            <a:off x="646112" y="1418254"/>
            <a:ext cx="10457318" cy="5169158"/>
          </a:xfrm>
          <a:solidFill>
            <a:schemeClr val="bg2">
              <a:lumMod val="50000"/>
            </a:schemeClr>
          </a:solidFill>
        </p:spPr>
        <p:txBody>
          <a:bodyPr>
            <a:normAutofit/>
          </a:bodyPr>
          <a:lstStyle/>
          <a:p>
            <a:r>
              <a:rPr lang="en-US" sz="3200" b="1" dirty="0"/>
              <a:t>Studies such as IBM’s find increased access to primary care provides the highest ROI for allocation of their healthcare spending.</a:t>
            </a:r>
          </a:p>
          <a:p>
            <a:r>
              <a:rPr lang="en-US" sz="3200" b="1" dirty="0"/>
              <a:t>Self Insured Employers working with DPC</a:t>
            </a:r>
          </a:p>
          <a:p>
            <a:pPr lvl="1"/>
            <a:r>
              <a:rPr lang="en-US" sz="2800" b="1" dirty="0" err="1"/>
              <a:t>Highgate</a:t>
            </a:r>
            <a:r>
              <a:rPr lang="en-US" sz="2800" b="1" dirty="0"/>
              <a:t> Hotels[iii], </a:t>
            </a:r>
          </a:p>
          <a:p>
            <a:pPr lvl="1"/>
            <a:r>
              <a:rPr lang="en-US" sz="2800" b="1" dirty="0" err="1"/>
              <a:t>Ivie</a:t>
            </a:r>
            <a:r>
              <a:rPr lang="en-US" sz="2800" b="1" dirty="0"/>
              <a:t> &amp;Associates[iv] (a marketing &amp; adverting agency)</a:t>
            </a:r>
          </a:p>
          <a:p>
            <a:pPr lvl="1"/>
            <a:r>
              <a:rPr lang="en-US" sz="2800" b="1" dirty="0"/>
              <a:t>The Beryl Companies[v](operates a healthcare customer contact center for some of the nation’s leading hospitals)</a:t>
            </a:r>
          </a:p>
        </p:txBody>
      </p:sp>
    </p:spTree>
    <p:extLst>
      <p:ext uri="{BB962C8B-B14F-4D97-AF65-F5344CB8AC3E}">
        <p14:creationId xmlns:p14="http://schemas.microsoft.com/office/powerpoint/2010/main" val="2052390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7145-F5D0-400B-920B-6621BB5B2903}"/>
              </a:ext>
            </a:extLst>
          </p:cNvPr>
          <p:cNvSpPr>
            <a:spLocks noGrp="1"/>
          </p:cNvSpPr>
          <p:nvPr>
            <p:ph type="title"/>
          </p:nvPr>
        </p:nvSpPr>
        <p:spPr>
          <a:xfrm>
            <a:off x="646111" y="452718"/>
            <a:ext cx="9404723" cy="865943"/>
          </a:xfrm>
        </p:spPr>
        <p:txBody>
          <a:bodyPr/>
          <a:lstStyle/>
          <a:p>
            <a:r>
              <a:rPr lang="en-US" dirty="0"/>
              <a:t>2018 Florida Statues</a:t>
            </a:r>
          </a:p>
        </p:txBody>
      </p:sp>
      <p:sp>
        <p:nvSpPr>
          <p:cNvPr id="3" name="Content Placeholder 2">
            <a:extLst>
              <a:ext uri="{FF2B5EF4-FFF2-40B4-BE49-F238E27FC236}">
                <a16:creationId xmlns:a16="http://schemas.microsoft.com/office/drawing/2014/main" id="{C07D9D83-BE78-4433-B38E-7E0A644B6DB8}"/>
              </a:ext>
            </a:extLst>
          </p:cNvPr>
          <p:cNvSpPr>
            <a:spLocks noGrp="1"/>
          </p:cNvSpPr>
          <p:nvPr>
            <p:ph idx="1"/>
          </p:nvPr>
        </p:nvSpPr>
        <p:spPr/>
        <p:txBody>
          <a:bodyPr/>
          <a:lstStyle/>
          <a:p>
            <a:endParaRPr lang="en-US" dirty="0"/>
          </a:p>
          <a:p>
            <a:endParaRPr lang="en-US" dirty="0"/>
          </a:p>
        </p:txBody>
      </p:sp>
    </p:spTree>
    <p:extLst>
      <p:ext uri="{BB962C8B-B14F-4D97-AF65-F5344CB8AC3E}">
        <p14:creationId xmlns:p14="http://schemas.microsoft.com/office/powerpoint/2010/main" val="2067415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4D8B-8B11-43FA-8AB7-C10716C5B463}"/>
              </a:ext>
            </a:extLst>
          </p:cNvPr>
          <p:cNvSpPr>
            <a:spLocks noGrp="1"/>
          </p:cNvSpPr>
          <p:nvPr>
            <p:ph type="title"/>
          </p:nvPr>
        </p:nvSpPr>
        <p:spPr>
          <a:xfrm>
            <a:off x="645130" y="225251"/>
            <a:ext cx="9404723" cy="394305"/>
          </a:xfrm>
        </p:spPr>
        <p:txBody>
          <a:bodyPr>
            <a:normAutofit fontScale="90000"/>
          </a:bodyPr>
          <a:lstStyle/>
          <a:p>
            <a:r>
              <a:rPr lang="en-US" sz="2400" dirty="0"/>
              <a:t>DPC</a:t>
            </a:r>
          </a:p>
        </p:txBody>
      </p:sp>
      <p:sp>
        <p:nvSpPr>
          <p:cNvPr id="3" name="Content Placeholder 2">
            <a:extLst>
              <a:ext uri="{FF2B5EF4-FFF2-40B4-BE49-F238E27FC236}">
                <a16:creationId xmlns:a16="http://schemas.microsoft.com/office/drawing/2014/main" id="{3A7063D6-E54D-47B7-97BE-8C01A01FED0A}"/>
              </a:ext>
            </a:extLst>
          </p:cNvPr>
          <p:cNvSpPr>
            <a:spLocks noGrp="1"/>
          </p:cNvSpPr>
          <p:nvPr>
            <p:ph idx="1"/>
          </p:nvPr>
        </p:nvSpPr>
        <p:spPr>
          <a:xfrm>
            <a:off x="645130" y="847023"/>
            <a:ext cx="10520175" cy="5785726"/>
          </a:xfrm>
        </p:spPr>
        <p:txBody>
          <a:bodyPr>
            <a:normAutofit fontScale="92500" lnSpcReduction="10000"/>
          </a:bodyPr>
          <a:lstStyle/>
          <a:p>
            <a:r>
              <a:rPr lang="en-US" b="1" dirty="0"/>
              <a:t>Direct primary care already exists, with an estimated 4,400 direct primary-care physicians nationwide.</a:t>
            </a:r>
          </a:p>
          <a:p>
            <a:r>
              <a:rPr lang="en-US" b="1" dirty="0"/>
              <a:t>The Florida Office of Insurance Regulation, according to an analysis of the bill, has “not asserted regulatory authority over them.”</a:t>
            </a:r>
          </a:p>
          <a:p>
            <a:r>
              <a:rPr lang="en-US" b="1" dirty="0"/>
              <a:t>But the analysis said “there is uncertainty about whether the (office) might assert such authority in the future.” If that were to occur, the direct primary care arrangements could be subject to the insurance premium tax that Florida levies on insurance policies. In addition, direct primary-care arrangements could also be subjected to all other regulations, including reserve requirements</a:t>
            </a:r>
          </a:p>
          <a:p>
            <a:r>
              <a:rPr lang="en-US" b="1" dirty="0"/>
              <a:t>Lee said the measure, long sought by House Republican leaders, provides the “statutory footing” that health care providers need before agreeing to enter into direct primary-care agreements.</a:t>
            </a:r>
          </a:p>
          <a:p>
            <a:r>
              <a:rPr lang="en-US" b="1" dirty="0"/>
              <a:t>The bill also would require that the agreements contain language in contrasting color and at least 12-point type making clear that the arrangements aren’t health insurance</a:t>
            </a:r>
          </a:p>
          <a:p>
            <a:r>
              <a:rPr lang="en-US" b="1" dirty="0"/>
              <a:t>“Direct primary care has the potential to change the whole health care market,” NFIB Florida Executive Director Bill </a:t>
            </a:r>
            <a:r>
              <a:rPr lang="en-US" b="1" dirty="0" err="1"/>
              <a:t>Herrle</a:t>
            </a:r>
            <a:r>
              <a:rPr lang="en-US" b="1" dirty="0"/>
              <a:t> said in a text message to The News Service of Florida. “Docs will work for the patient, not some insurance company. With this good bill we expect that a lot of family practitioners will look at changing their practice model.”</a:t>
            </a:r>
          </a:p>
        </p:txBody>
      </p:sp>
    </p:spTree>
    <p:extLst>
      <p:ext uri="{BB962C8B-B14F-4D97-AF65-F5344CB8AC3E}">
        <p14:creationId xmlns:p14="http://schemas.microsoft.com/office/powerpoint/2010/main" val="287240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7" y="452718"/>
            <a:ext cx="10002416" cy="778923"/>
          </a:xfrm>
          <a:solidFill>
            <a:schemeClr val="bg2">
              <a:lumMod val="75000"/>
            </a:schemeClr>
          </a:solidFill>
        </p:spPr>
        <p:txBody>
          <a:bodyPr>
            <a:normAutofit fontScale="90000"/>
          </a:bodyPr>
          <a:lstStyle/>
          <a:p>
            <a:r>
              <a:rPr lang="en-US" sz="3600" b="1" dirty="0"/>
              <a:t>The Primary Care Enhancement Act of 2015 </a:t>
            </a:r>
          </a:p>
        </p:txBody>
      </p:sp>
      <p:sp>
        <p:nvSpPr>
          <p:cNvPr id="3" name="Content Placeholder 2"/>
          <p:cNvSpPr>
            <a:spLocks noGrp="1"/>
          </p:cNvSpPr>
          <p:nvPr>
            <p:ph idx="1"/>
          </p:nvPr>
        </p:nvSpPr>
        <p:spPr>
          <a:xfrm>
            <a:off x="1103312" y="1399592"/>
            <a:ext cx="9832166" cy="5187820"/>
          </a:xfrm>
          <a:solidFill>
            <a:schemeClr val="bg1"/>
          </a:solidFill>
        </p:spPr>
        <p:txBody>
          <a:bodyPr>
            <a:normAutofit/>
          </a:bodyPr>
          <a:lstStyle/>
          <a:p>
            <a:r>
              <a:rPr lang="en-US" sz="3200" b="1" dirty="0"/>
              <a:t>Defines DPC services as a qualified health expense under the §213 (d) of the tax code, allowing individuals with HSAs paired with high deductible heath plans to pay for DPC services with their HSAs. </a:t>
            </a:r>
          </a:p>
          <a:p>
            <a:r>
              <a:rPr lang="en-US" sz="3200" b="1" dirty="0"/>
              <a:t>Creates a new payment pathway for DPC as an alternative payment model (APM) in Medicare (and with Dual </a:t>
            </a:r>
            <a:r>
              <a:rPr lang="en-US" sz="3200" b="1" dirty="0" err="1"/>
              <a:t>Eligibles</a:t>
            </a:r>
            <a:r>
              <a:rPr lang="en-US" sz="3200" b="1" dirty="0"/>
              <a:t>) that would allow CMS to pay practices an affordable flat fee up to 20% of the average overall cost of care</a:t>
            </a:r>
          </a:p>
        </p:txBody>
      </p:sp>
    </p:spTree>
    <p:extLst>
      <p:ext uri="{BB962C8B-B14F-4D97-AF65-F5344CB8AC3E}">
        <p14:creationId xmlns:p14="http://schemas.microsoft.com/office/powerpoint/2010/main" val="3050814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03429"/>
            <a:ext cx="9657967" cy="704278"/>
          </a:xfrm>
          <a:solidFill>
            <a:schemeClr val="bg2">
              <a:lumMod val="50000"/>
            </a:schemeClr>
          </a:solidFill>
        </p:spPr>
        <p:txBody>
          <a:bodyPr/>
          <a:lstStyle/>
          <a:p>
            <a:r>
              <a:rPr lang="en-US" sz="3200" b="1" dirty="0"/>
              <a:t>Direct Patient Care Perspective</a:t>
            </a:r>
          </a:p>
        </p:txBody>
      </p:sp>
      <p:sp>
        <p:nvSpPr>
          <p:cNvPr id="3" name="Content Placeholder 2"/>
          <p:cNvSpPr>
            <a:spLocks noGrp="1"/>
          </p:cNvSpPr>
          <p:nvPr>
            <p:ph idx="1"/>
          </p:nvPr>
        </p:nvSpPr>
        <p:spPr>
          <a:xfrm>
            <a:off x="391886" y="1250302"/>
            <a:ext cx="10692881" cy="5187820"/>
          </a:xfrm>
          <a:solidFill>
            <a:schemeClr val="bg2">
              <a:lumMod val="50000"/>
            </a:schemeClr>
          </a:solidFill>
        </p:spPr>
        <p:txBody>
          <a:bodyPr>
            <a:normAutofit/>
          </a:bodyPr>
          <a:lstStyle/>
          <a:p>
            <a:r>
              <a:rPr lang="en-US" sz="2800" b="1" dirty="0"/>
              <a:t>Why use the most expensive inflationary system available (by which I mean the insurance system, whether public or private) to take care of those with the least money and most in need of basic services?</a:t>
            </a:r>
          </a:p>
          <a:p>
            <a:r>
              <a:rPr lang="en-US" sz="2800" b="1" dirty="0"/>
              <a:t>create a thriving marketplace in direct primary care, competing on price, access and quality –and working exclusively for our patients.</a:t>
            </a:r>
          </a:p>
          <a:p>
            <a:r>
              <a:rPr lang="en-US" sz="2800" b="1" dirty="0"/>
              <a:t>add a fixed monthly stipend for primary care for every Medicaid patient in the United States – a stipend that covers the lowest priced/highest functioning primary care available.</a:t>
            </a:r>
          </a:p>
        </p:txBody>
      </p:sp>
    </p:spTree>
    <p:extLst>
      <p:ext uri="{BB962C8B-B14F-4D97-AF65-F5344CB8AC3E}">
        <p14:creationId xmlns:p14="http://schemas.microsoft.com/office/powerpoint/2010/main" val="3697573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65760" y="162560"/>
            <a:ext cx="11723745" cy="6554512"/>
          </a:xfrm>
          <a:prstGeom prst="rect">
            <a:avLst/>
          </a:prstGeom>
        </p:spPr>
      </p:pic>
    </p:spTree>
    <p:extLst>
      <p:ext uri="{BB962C8B-B14F-4D97-AF65-F5344CB8AC3E}">
        <p14:creationId xmlns:p14="http://schemas.microsoft.com/office/powerpoint/2010/main" val="569018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02D5-DB38-44F4-90EF-1CC46A9FBB76}"/>
              </a:ext>
            </a:extLst>
          </p:cNvPr>
          <p:cNvSpPr>
            <a:spLocks noGrp="1"/>
          </p:cNvSpPr>
          <p:nvPr>
            <p:ph type="ctrTitle"/>
          </p:nvPr>
        </p:nvSpPr>
        <p:spPr>
          <a:xfrm>
            <a:off x="1264508" y="486032"/>
            <a:ext cx="9448800" cy="3628501"/>
          </a:xfrm>
        </p:spPr>
        <p:txBody>
          <a:bodyPr>
            <a:normAutofit fontScale="90000"/>
          </a:bodyPr>
          <a:lstStyle/>
          <a:p>
            <a:r>
              <a:rPr lang="en-US" dirty="0"/>
              <a:t>Real-Time Patient–Provider Video Telemedicine Integrated with Clinical Care</a:t>
            </a:r>
            <a:br>
              <a:rPr lang="en-US" dirty="0"/>
            </a:br>
            <a:endParaRPr lang="en-US" dirty="0"/>
          </a:p>
        </p:txBody>
      </p:sp>
      <p:sp>
        <p:nvSpPr>
          <p:cNvPr id="3" name="Subtitle 2">
            <a:extLst>
              <a:ext uri="{FF2B5EF4-FFF2-40B4-BE49-F238E27FC236}">
                <a16:creationId xmlns:a16="http://schemas.microsoft.com/office/drawing/2014/main" id="{F3BC9A43-FD5D-49C3-841C-0253FFFCD7C6}"/>
              </a:ext>
            </a:extLst>
          </p:cNvPr>
          <p:cNvSpPr>
            <a:spLocks noGrp="1"/>
          </p:cNvSpPr>
          <p:nvPr>
            <p:ph type="subTitle" idx="1"/>
          </p:nvPr>
        </p:nvSpPr>
        <p:spPr>
          <a:xfrm>
            <a:off x="1156932" y="3582046"/>
            <a:ext cx="9448800" cy="1985036"/>
          </a:xfrm>
        </p:spPr>
        <p:txBody>
          <a:bodyPr>
            <a:normAutofit/>
          </a:bodyPr>
          <a:lstStyle/>
          <a:p>
            <a:r>
              <a:rPr lang="en-US" dirty="0">
                <a:hlinkClick r:id="rId2"/>
              </a:rPr>
              <a:t>ACO-Virtual Care</a:t>
            </a:r>
          </a:p>
          <a:p>
            <a:r>
              <a:rPr lang="en-US" dirty="0">
                <a:hlinkClick r:id="rId2"/>
              </a:rPr>
              <a:t>CVS Virtual Visits</a:t>
            </a:r>
          </a:p>
          <a:p>
            <a:r>
              <a:rPr lang="en-US" dirty="0">
                <a:hlinkClick r:id="rId2"/>
              </a:rPr>
              <a:t>Virtual DR Visits Insurance</a:t>
            </a:r>
          </a:p>
          <a:p>
            <a:r>
              <a:rPr lang="en-US" dirty="0">
                <a:hlinkClick r:id="rId2"/>
              </a:rPr>
              <a:t>virtual Visits enticing employers</a:t>
            </a:r>
            <a:endParaRPr lang="en-US" dirty="0">
              <a:hlinkClick r:id="rId3"/>
            </a:endParaRPr>
          </a:p>
          <a:p>
            <a:endParaRPr lang="en-US" dirty="0">
              <a:hlinkClick r:id="rId3"/>
            </a:endParaRPr>
          </a:p>
        </p:txBody>
      </p:sp>
    </p:spTree>
    <p:extLst>
      <p:ext uri="{BB962C8B-B14F-4D97-AF65-F5344CB8AC3E}">
        <p14:creationId xmlns:p14="http://schemas.microsoft.com/office/powerpoint/2010/main" val="1181710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AD7A-632F-4BF3-9430-05E8E8145531}"/>
              </a:ext>
            </a:extLst>
          </p:cNvPr>
          <p:cNvSpPr>
            <a:spLocks noGrp="1"/>
          </p:cNvSpPr>
          <p:nvPr>
            <p:ph type="title"/>
          </p:nvPr>
        </p:nvSpPr>
        <p:spPr>
          <a:xfrm>
            <a:off x="3001617" y="117859"/>
            <a:ext cx="8610600" cy="828056"/>
          </a:xfrm>
        </p:spPr>
        <p:txBody>
          <a:bodyPr>
            <a:normAutofit/>
          </a:bodyPr>
          <a:lstStyle/>
          <a:p>
            <a:r>
              <a:rPr lang="en-US" dirty="0"/>
              <a:t>Virtual Care</a:t>
            </a:r>
          </a:p>
        </p:txBody>
      </p:sp>
      <p:sp>
        <p:nvSpPr>
          <p:cNvPr id="3" name="Content Placeholder 2">
            <a:extLst>
              <a:ext uri="{FF2B5EF4-FFF2-40B4-BE49-F238E27FC236}">
                <a16:creationId xmlns:a16="http://schemas.microsoft.com/office/drawing/2014/main" id="{2E76AC22-8FC2-4CB0-9EE9-C58B8AC50456}"/>
              </a:ext>
            </a:extLst>
          </p:cNvPr>
          <p:cNvSpPr>
            <a:spLocks noGrp="1"/>
          </p:cNvSpPr>
          <p:nvPr>
            <p:ph idx="1"/>
          </p:nvPr>
        </p:nvSpPr>
        <p:spPr>
          <a:xfrm>
            <a:off x="387928" y="1394692"/>
            <a:ext cx="6419272" cy="5163126"/>
          </a:xfrm>
        </p:spPr>
        <p:txBody>
          <a:bodyPr>
            <a:normAutofit/>
          </a:bodyPr>
          <a:lstStyle/>
          <a:p>
            <a:r>
              <a:rPr lang="en-US" sz="2400" b="1" dirty="0"/>
              <a:t>integrated delivery system that implemented video-visit capability for all clinicians in 2014</a:t>
            </a:r>
          </a:p>
          <a:p>
            <a:r>
              <a:rPr lang="en-US" sz="2400" b="1" dirty="0"/>
              <a:t>examined the characteristics of all 210,383 scheduled video visits among 152,809 patients from 2015 through 2017</a:t>
            </a:r>
          </a:p>
          <a:p>
            <a:r>
              <a:rPr lang="en-US" sz="2400" b="1" dirty="0"/>
              <a:t>Video visits, accessible through Internet-connected, video-enabled mobile devices or computers, could be scheduled by clinicians or patients</a:t>
            </a:r>
          </a:p>
          <a:p>
            <a:r>
              <a:rPr lang="en-US" sz="2400" b="1" dirty="0"/>
              <a:t>Medical history, orders, and visit note associated with each video visit are integrated within the electronic health record (EHR)</a:t>
            </a:r>
          </a:p>
        </p:txBody>
      </p:sp>
      <p:pic>
        <p:nvPicPr>
          <p:cNvPr id="1028" name="Picture 4" descr="https://www.nejm.org/na101/home/literatum/publisher/mms/journals/content/nejm/2018/nejm_2018.379.issue-15/nejmc1805746/20181005/images/img_medium/nejmc1805746_f1.jpeg">
            <a:extLst>
              <a:ext uri="{FF2B5EF4-FFF2-40B4-BE49-F238E27FC236}">
                <a16:creationId xmlns:a16="http://schemas.microsoft.com/office/drawing/2014/main" id="{F19A3722-F084-45E1-A304-465BBD198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941" y="1921164"/>
            <a:ext cx="4837479" cy="399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96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C4A9-D69F-44D3-8B5C-1715501BB98D}"/>
              </a:ext>
            </a:extLst>
          </p:cNvPr>
          <p:cNvSpPr>
            <a:spLocks noGrp="1"/>
          </p:cNvSpPr>
          <p:nvPr>
            <p:ph type="title"/>
          </p:nvPr>
        </p:nvSpPr>
        <p:spPr>
          <a:xfrm>
            <a:off x="771240" y="67707"/>
            <a:ext cx="9404723" cy="654187"/>
          </a:xfrm>
        </p:spPr>
        <p:txBody>
          <a:bodyPr/>
          <a:lstStyle/>
          <a:p>
            <a:r>
              <a:rPr lang="en-US" dirty="0"/>
              <a:t>What is Direct Primary Care?</a:t>
            </a:r>
          </a:p>
        </p:txBody>
      </p:sp>
      <p:sp>
        <p:nvSpPr>
          <p:cNvPr id="3" name="Content Placeholder 2">
            <a:extLst>
              <a:ext uri="{FF2B5EF4-FFF2-40B4-BE49-F238E27FC236}">
                <a16:creationId xmlns:a16="http://schemas.microsoft.com/office/drawing/2014/main" id="{2D6BACA6-0A31-480C-BEB9-339EC8726E4E}"/>
              </a:ext>
            </a:extLst>
          </p:cNvPr>
          <p:cNvSpPr>
            <a:spLocks noGrp="1"/>
          </p:cNvSpPr>
          <p:nvPr>
            <p:ph idx="1"/>
          </p:nvPr>
        </p:nvSpPr>
        <p:spPr>
          <a:xfrm>
            <a:off x="1103312" y="808522"/>
            <a:ext cx="8946541" cy="5439877"/>
          </a:xfrm>
          <a:solidFill>
            <a:schemeClr val="bg1"/>
          </a:solidFill>
        </p:spPr>
        <p:txBody>
          <a:bodyPr>
            <a:normAutofit/>
          </a:bodyPr>
          <a:lstStyle/>
          <a:p>
            <a:r>
              <a:rPr lang="en-US" sz="2400" b="1" dirty="0"/>
              <a:t>Direct Primary Care (DPC) is an innovative alternative payment model improving access to high functioning healthcare with a simple, flat, affordable membership fee.  No fee-for-service payments.  No third party billing.  The defining element of DPC is an enduring and trusting relationship between a patient and his or her primary care provider.  Patients have extraordinary access to a physician of their choice, often for as little as $70 per month, and physicians are accountable first and foremost their patients.  DPC is embraced by health policymakers on the left and right and creates happy patients and happy doctors all over the country!</a:t>
            </a:r>
          </a:p>
          <a:p>
            <a:endParaRPr lang="en-US" sz="2400" b="1" dirty="0"/>
          </a:p>
        </p:txBody>
      </p:sp>
    </p:spTree>
    <p:extLst>
      <p:ext uri="{BB962C8B-B14F-4D97-AF65-F5344CB8AC3E}">
        <p14:creationId xmlns:p14="http://schemas.microsoft.com/office/powerpoint/2010/main" val="2396728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24DA-76E3-4954-AECE-837A763954A9}"/>
              </a:ext>
            </a:extLst>
          </p:cNvPr>
          <p:cNvSpPr>
            <a:spLocks noGrp="1"/>
          </p:cNvSpPr>
          <p:nvPr>
            <p:ph type="title"/>
          </p:nvPr>
        </p:nvSpPr>
        <p:spPr>
          <a:xfrm>
            <a:off x="3373395" y="130060"/>
            <a:ext cx="6088657" cy="701962"/>
          </a:xfrm>
        </p:spPr>
        <p:txBody>
          <a:bodyPr/>
          <a:lstStyle/>
          <a:p>
            <a:r>
              <a:rPr lang="en-US" dirty="0"/>
              <a:t>Virtual Care</a:t>
            </a:r>
          </a:p>
        </p:txBody>
      </p:sp>
      <p:sp>
        <p:nvSpPr>
          <p:cNvPr id="3" name="Content Placeholder 2">
            <a:extLst>
              <a:ext uri="{FF2B5EF4-FFF2-40B4-BE49-F238E27FC236}">
                <a16:creationId xmlns:a16="http://schemas.microsoft.com/office/drawing/2014/main" id="{8F40F4ED-8069-4169-97C4-7E5A05438BEA}"/>
              </a:ext>
            </a:extLst>
          </p:cNvPr>
          <p:cNvSpPr>
            <a:spLocks noGrp="1"/>
          </p:cNvSpPr>
          <p:nvPr>
            <p:ph idx="1"/>
          </p:nvPr>
        </p:nvSpPr>
        <p:spPr/>
        <p:txBody>
          <a:bodyPr>
            <a:normAutofit/>
          </a:bodyPr>
          <a:lstStyle/>
          <a:p>
            <a:r>
              <a:rPr lang="en-US" sz="3200" b="1" dirty="0"/>
              <a:t> 2796 primary care providers conducted a video visit (median, 17 visits per primary care provider).</a:t>
            </a:r>
          </a:p>
          <a:p>
            <a:r>
              <a:rPr lang="en-US" sz="3200" b="1" dirty="0"/>
              <a:t> 90% of patients with a video visit had accessed in-person health care in the previous year </a:t>
            </a:r>
          </a:p>
          <a:p>
            <a:r>
              <a:rPr lang="en-US" sz="3200" b="1" dirty="0"/>
              <a:t>Among 81,549 adult primary care video visits, 70% were with the patient’s own primary care provider.</a:t>
            </a:r>
          </a:p>
        </p:txBody>
      </p:sp>
    </p:spTree>
    <p:extLst>
      <p:ext uri="{BB962C8B-B14F-4D97-AF65-F5344CB8AC3E}">
        <p14:creationId xmlns:p14="http://schemas.microsoft.com/office/powerpoint/2010/main" val="2027715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50C6-88A7-478B-BB74-AF0E8B27986D}"/>
              </a:ext>
            </a:extLst>
          </p:cNvPr>
          <p:cNvSpPr>
            <a:spLocks noGrp="1"/>
          </p:cNvSpPr>
          <p:nvPr>
            <p:ph type="title"/>
          </p:nvPr>
        </p:nvSpPr>
        <p:spPr>
          <a:xfrm>
            <a:off x="3192162" y="228914"/>
            <a:ext cx="7611673" cy="669011"/>
          </a:xfrm>
        </p:spPr>
        <p:txBody>
          <a:bodyPr/>
          <a:lstStyle/>
          <a:p>
            <a:r>
              <a:rPr lang="en-US" dirty="0"/>
              <a:t>Virtual Care</a:t>
            </a:r>
          </a:p>
        </p:txBody>
      </p:sp>
      <p:sp>
        <p:nvSpPr>
          <p:cNvPr id="3" name="Content Placeholder 2">
            <a:extLst>
              <a:ext uri="{FF2B5EF4-FFF2-40B4-BE49-F238E27FC236}">
                <a16:creationId xmlns:a16="http://schemas.microsoft.com/office/drawing/2014/main" id="{3CFC36FE-D93F-4F46-A582-EFACE5833A40}"/>
              </a:ext>
            </a:extLst>
          </p:cNvPr>
          <p:cNvSpPr>
            <a:spLocks noGrp="1"/>
          </p:cNvSpPr>
          <p:nvPr>
            <p:ph idx="1"/>
          </p:nvPr>
        </p:nvSpPr>
        <p:spPr>
          <a:xfrm>
            <a:off x="884583" y="1958009"/>
            <a:ext cx="10820400" cy="4509154"/>
          </a:xfrm>
          <a:solidFill>
            <a:schemeClr val="bg2"/>
          </a:solidFill>
        </p:spPr>
        <p:txBody>
          <a:bodyPr>
            <a:normAutofit lnSpcReduction="10000"/>
          </a:bodyPr>
          <a:lstStyle/>
          <a:p>
            <a:r>
              <a:rPr lang="en-US" sz="3200" b="1" dirty="0"/>
              <a:t>Patients used smartphones for 74% of video visits</a:t>
            </a:r>
          </a:p>
          <a:p>
            <a:r>
              <a:rPr lang="en-US" sz="3200" b="1" dirty="0"/>
              <a:t>desktop computers for 20%</a:t>
            </a:r>
          </a:p>
          <a:p>
            <a:r>
              <a:rPr lang="en-US" sz="3200" b="1" dirty="0"/>
              <a:t>tablets for 6%</a:t>
            </a:r>
          </a:p>
          <a:p>
            <a:r>
              <a:rPr lang="en-US" sz="3200" b="1" dirty="0"/>
              <a:t>median length of the visits was 8.2 minutes (interquartile range, 5.1 to 13.3)</a:t>
            </a:r>
          </a:p>
          <a:p>
            <a:r>
              <a:rPr lang="en-US" sz="3200" dirty="0">
                <a:solidFill>
                  <a:schemeClr val="accent3">
                    <a:lumMod val="20000"/>
                    <a:lumOff val="80000"/>
                  </a:schemeClr>
                </a:solidFill>
                <a:latin typeface="nyt-imperial"/>
              </a:rPr>
              <a:t> Fewer than 1 percent of enrollees in large employer health insurance plans used telemedicine services in 2016, according to a </a:t>
            </a:r>
            <a:r>
              <a:rPr lang="en-US" sz="3200" u="sng" dirty="0">
                <a:solidFill>
                  <a:schemeClr val="accent3">
                    <a:lumMod val="20000"/>
                    <a:lumOff val="80000"/>
                  </a:schemeClr>
                </a:solidFill>
                <a:latin typeface="nyt-imperial"/>
                <a:hlinkClick r:id="rId2">
                  <a:extLst>
                    <a:ext uri="{A12FA001-AC4F-418D-AE19-62706E023703}">
                      <ahyp:hlinkClr xmlns:ahyp="http://schemas.microsoft.com/office/drawing/2018/hyperlinkcolor" val="tx"/>
                    </a:ext>
                  </a:extLst>
                </a:hlinkClick>
              </a:rPr>
              <a:t>separate Kaiser analysis</a:t>
            </a:r>
            <a:r>
              <a:rPr lang="en-US" sz="3200" dirty="0">
                <a:solidFill>
                  <a:schemeClr val="accent3">
                    <a:lumMod val="20000"/>
                    <a:lumOff val="80000"/>
                  </a:schemeClr>
                </a:solidFill>
                <a:latin typeface="nyt-imperial"/>
              </a:rPr>
              <a:t> of medical claims data.</a:t>
            </a:r>
            <a:endParaRPr lang="en-US" sz="3200" b="1" dirty="0">
              <a:solidFill>
                <a:schemeClr val="accent3">
                  <a:lumMod val="20000"/>
                  <a:lumOff val="80000"/>
                </a:schemeClr>
              </a:solidFill>
            </a:endParaRPr>
          </a:p>
          <a:p>
            <a:r>
              <a:rPr lang="en-US" sz="3200" b="1" dirty="0">
                <a:hlinkClick r:id="rId3"/>
              </a:rPr>
              <a:t>encourage md to virtual care</a:t>
            </a:r>
            <a:endParaRPr lang="en-US" sz="3200" b="1" dirty="0"/>
          </a:p>
        </p:txBody>
      </p:sp>
    </p:spTree>
    <p:extLst>
      <p:ext uri="{BB962C8B-B14F-4D97-AF65-F5344CB8AC3E}">
        <p14:creationId xmlns:p14="http://schemas.microsoft.com/office/powerpoint/2010/main" val="4193314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4E13-EB86-4F4B-A85B-8F47DD358DE0}"/>
              </a:ext>
            </a:extLst>
          </p:cNvPr>
          <p:cNvSpPr>
            <a:spLocks noGrp="1"/>
          </p:cNvSpPr>
          <p:nvPr>
            <p:ph type="title"/>
          </p:nvPr>
        </p:nvSpPr>
        <p:spPr>
          <a:xfrm>
            <a:off x="1" y="537882"/>
            <a:ext cx="11793070" cy="605118"/>
          </a:xfrm>
        </p:spPr>
        <p:txBody>
          <a:bodyPr>
            <a:noAutofit/>
          </a:bodyPr>
          <a:lstStyle/>
          <a:p>
            <a:r>
              <a:rPr lang="en-US" sz="2800" b="1" dirty="0"/>
              <a:t>AHP On June 19, 2018, the Department of Labor issued final rule expanding the availability of association health plans (“AHPs”).  </a:t>
            </a:r>
          </a:p>
        </p:txBody>
      </p:sp>
      <p:sp>
        <p:nvSpPr>
          <p:cNvPr id="3" name="Content Placeholder 2">
            <a:extLst>
              <a:ext uri="{FF2B5EF4-FFF2-40B4-BE49-F238E27FC236}">
                <a16:creationId xmlns:a16="http://schemas.microsoft.com/office/drawing/2014/main" id="{0796E952-99F9-431E-B955-162741A165E7}"/>
              </a:ext>
            </a:extLst>
          </p:cNvPr>
          <p:cNvSpPr>
            <a:spLocks noGrp="1"/>
          </p:cNvSpPr>
          <p:nvPr>
            <p:ph idx="1"/>
          </p:nvPr>
        </p:nvSpPr>
        <p:spPr>
          <a:xfrm>
            <a:off x="685800" y="1532964"/>
            <a:ext cx="11107270" cy="5069541"/>
          </a:xfrm>
          <a:solidFill>
            <a:schemeClr val="tx2"/>
          </a:solidFill>
        </p:spPr>
        <p:txBody>
          <a:bodyPr>
            <a:normAutofit/>
          </a:bodyPr>
          <a:lstStyle/>
          <a:p>
            <a:r>
              <a:rPr lang="en-US" b="1" dirty="0">
                <a:solidFill>
                  <a:schemeClr val="bg1"/>
                </a:solidFill>
              </a:rPr>
              <a:t>AHP – Small Employers can get into the large group insurance market</a:t>
            </a:r>
          </a:p>
          <a:p>
            <a:r>
              <a:rPr lang="en-US" b="1" dirty="0">
                <a:solidFill>
                  <a:schemeClr val="bg1"/>
                </a:solidFill>
              </a:rPr>
              <a:t>Large Group Policies not required to have essential health benefits</a:t>
            </a:r>
          </a:p>
          <a:p>
            <a:r>
              <a:rPr lang="en-US" b="1" dirty="0">
                <a:solidFill>
                  <a:schemeClr val="bg1"/>
                </a:solidFill>
              </a:rPr>
              <a:t>AHPs are under regulation of State Laws governing MEWAs</a:t>
            </a:r>
          </a:p>
          <a:p>
            <a:r>
              <a:rPr lang="en-US" b="1" dirty="0">
                <a:solidFill>
                  <a:schemeClr val="bg1"/>
                </a:solidFill>
              </a:rPr>
              <a:t>Subject to Federal Mandates</a:t>
            </a:r>
          </a:p>
          <a:p>
            <a:pPr lvl="1"/>
            <a:r>
              <a:rPr lang="en-US" b="1" dirty="0">
                <a:solidFill>
                  <a:schemeClr val="bg1"/>
                </a:solidFill>
              </a:rPr>
              <a:t>Mental health benefits</a:t>
            </a:r>
          </a:p>
          <a:p>
            <a:pPr lvl="1"/>
            <a:r>
              <a:rPr lang="en-US" b="1" dirty="0">
                <a:solidFill>
                  <a:schemeClr val="bg1"/>
                </a:solidFill>
              </a:rPr>
              <a:t>No lifetime or annual limits on certain benefits</a:t>
            </a:r>
          </a:p>
          <a:p>
            <a:pPr lvl="1"/>
            <a:r>
              <a:rPr lang="en-US" b="1" dirty="0">
                <a:solidFill>
                  <a:schemeClr val="bg1"/>
                </a:solidFill>
              </a:rPr>
              <a:t>Non discrimination provisions</a:t>
            </a:r>
          </a:p>
          <a:p>
            <a:r>
              <a:rPr lang="en-US" b="1" dirty="0">
                <a:solidFill>
                  <a:schemeClr val="bg1"/>
                </a:solidFill>
              </a:rPr>
              <a:t>Language suggests that national associations based on such characteristics could establish subgroups along relevant industry or business lines or that associations form within states or metropolitan areas.</a:t>
            </a:r>
          </a:p>
          <a:p>
            <a:r>
              <a:rPr lang="en-US" b="1" dirty="0">
                <a:solidFill>
                  <a:schemeClr val="bg1"/>
                </a:solidFill>
              </a:rPr>
              <a:t>one substantial business purpose </a:t>
            </a:r>
            <a:r>
              <a:rPr lang="en-US" b="1" i="1" dirty="0">
                <a:solidFill>
                  <a:schemeClr val="bg1"/>
                </a:solidFill>
              </a:rPr>
              <a:t>unrelated </a:t>
            </a:r>
            <a:r>
              <a:rPr lang="en-US" b="1" dirty="0">
                <a:solidFill>
                  <a:schemeClr val="bg1"/>
                </a:solidFill>
              </a:rPr>
              <a:t>to providing health coverage.  According to the final rule, a substantial business purpose exists if the association would be a viable entity in the absence of sponsoring an employee benefit plan. </a:t>
            </a:r>
          </a:p>
        </p:txBody>
      </p:sp>
    </p:spTree>
    <p:extLst>
      <p:ext uri="{BB962C8B-B14F-4D97-AF65-F5344CB8AC3E}">
        <p14:creationId xmlns:p14="http://schemas.microsoft.com/office/powerpoint/2010/main" val="759769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199A-6FFA-47E0-AFF5-DA7F58A4286D}"/>
              </a:ext>
            </a:extLst>
          </p:cNvPr>
          <p:cNvSpPr>
            <a:spLocks noGrp="1"/>
          </p:cNvSpPr>
          <p:nvPr>
            <p:ph type="title"/>
          </p:nvPr>
        </p:nvSpPr>
        <p:spPr/>
        <p:txBody>
          <a:bodyPr/>
          <a:lstStyle/>
          <a:p>
            <a:r>
              <a:rPr lang="en-US" dirty="0" err="1"/>
              <a:t>SUMMAry</a:t>
            </a:r>
            <a:r>
              <a:rPr lang="en-US" dirty="0"/>
              <a:t> of New AHP Rule</a:t>
            </a:r>
          </a:p>
        </p:txBody>
      </p:sp>
      <p:sp>
        <p:nvSpPr>
          <p:cNvPr id="3" name="Content Placeholder 2">
            <a:extLst>
              <a:ext uri="{FF2B5EF4-FFF2-40B4-BE49-F238E27FC236}">
                <a16:creationId xmlns:a16="http://schemas.microsoft.com/office/drawing/2014/main" id="{7714F5D5-3C9A-4E4F-A477-B70710C3AA09}"/>
              </a:ext>
            </a:extLst>
          </p:cNvPr>
          <p:cNvSpPr>
            <a:spLocks noGrp="1"/>
          </p:cNvSpPr>
          <p:nvPr>
            <p:ph idx="1"/>
          </p:nvPr>
        </p:nvSpPr>
        <p:spPr/>
        <p:txBody>
          <a:bodyPr/>
          <a:lstStyle/>
          <a:p>
            <a:r>
              <a:rPr lang="en-US" dirty="0"/>
              <a:t>This rule, which was promulgated by the U.S. Department of Labor (“DOL”), is titled “Definition of ‘Employer’ Under Section 3(5) of ERISA—Association Health Plans” (“final rule”). The final rule has an effective date of August 20, 2018.</a:t>
            </a:r>
          </a:p>
        </p:txBody>
      </p:sp>
    </p:spTree>
    <p:extLst>
      <p:ext uri="{BB962C8B-B14F-4D97-AF65-F5344CB8AC3E}">
        <p14:creationId xmlns:p14="http://schemas.microsoft.com/office/powerpoint/2010/main" val="1276860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5AB5-EEA9-468E-A2EA-6A7DE0E6C1AD}"/>
              </a:ext>
            </a:extLst>
          </p:cNvPr>
          <p:cNvSpPr>
            <a:spLocks noGrp="1"/>
          </p:cNvSpPr>
          <p:nvPr>
            <p:ph type="title"/>
          </p:nvPr>
        </p:nvSpPr>
        <p:spPr>
          <a:xfrm>
            <a:off x="2734236" y="349148"/>
            <a:ext cx="8610600" cy="580333"/>
          </a:xfrm>
        </p:spPr>
        <p:txBody>
          <a:bodyPr>
            <a:normAutofit fontScale="90000"/>
          </a:bodyPr>
          <a:lstStyle/>
          <a:p>
            <a:r>
              <a:rPr lang="en-US" dirty="0"/>
              <a:t>Summary of Final Rule </a:t>
            </a:r>
          </a:p>
        </p:txBody>
      </p:sp>
      <p:sp>
        <p:nvSpPr>
          <p:cNvPr id="3" name="Content Placeholder 2">
            <a:extLst>
              <a:ext uri="{FF2B5EF4-FFF2-40B4-BE49-F238E27FC236}">
                <a16:creationId xmlns:a16="http://schemas.microsoft.com/office/drawing/2014/main" id="{261D0E3A-DFA6-4FF5-B842-9C6FB7C8ACF6}"/>
              </a:ext>
            </a:extLst>
          </p:cNvPr>
          <p:cNvSpPr>
            <a:spLocks noGrp="1"/>
          </p:cNvSpPr>
          <p:nvPr>
            <p:ph idx="1"/>
          </p:nvPr>
        </p:nvSpPr>
        <p:spPr>
          <a:xfrm>
            <a:off x="685800" y="1035424"/>
            <a:ext cx="10820400" cy="5580529"/>
          </a:xfrm>
        </p:spPr>
        <p:txBody>
          <a:bodyPr>
            <a:normAutofit lnSpcReduction="10000"/>
          </a:bodyPr>
          <a:lstStyle/>
          <a:p>
            <a:r>
              <a:rPr lang="en-US" sz="2400" dirty="0"/>
              <a:t>Expands the definition of an “employer” within the portion of the Employee Retirement Income Security Act of 1974 (“ERISA”) defining who can be the sponsors of a multiple employer group health plan (also known as a “multiple employer welfare arrangement” or “MEWA”)</a:t>
            </a:r>
          </a:p>
          <a:p>
            <a:r>
              <a:rPr lang="en-US" sz="2400" dirty="0"/>
              <a:t>expanded definition loosens the “commonality of interest” standard to enable more and larger groups to form associations and collectively purchase group health insurance</a:t>
            </a:r>
          </a:p>
          <a:p>
            <a:r>
              <a:rPr lang="en-US" sz="2400" dirty="0"/>
              <a:t>employer groups or associations would meet the </a:t>
            </a:r>
            <a:r>
              <a:rPr lang="en-US" sz="2400" b="1" dirty="0">
                <a:solidFill>
                  <a:schemeClr val="bg1"/>
                </a:solidFill>
                <a:highlight>
                  <a:srgbClr val="FFFF00"/>
                </a:highlight>
              </a:rPr>
              <a:t>commonality of interest criteria</a:t>
            </a:r>
            <a:r>
              <a:rPr lang="en-US" sz="2400" dirty="0">
                <a:highlight>
                  <a:srgbClr val="FFFF00"/>
                </a:highlight>
              </a:rPr>
              <a:t> </a:t>
            </a:r>
            <a:r>
              <a:rPr lang="en-US" sz="2400" dirty="0"/>
              <a:t>if their members were in the same trade, industry, line of business, or profession, or maintained their principal places of business in a region that does not exceed the boundaries of the same State, or in the same metropolitan area (even if the metropolitan area includes more than one State</a:t>
            </a:r>
          </a:p>
          <a:p>
            <a:r>
              <a:rPr lang="en-US" sz="2400" dirty="0"/>
              <a:t>DOL’s final rule added the requirement that these employers or groups also have at least one common substantial business purpose (unrelated to offering health coverage)</a:t>
            </a:r>
          </a:p>
        </p:txBody>
      </p:sp>
    </p:spTree>
    <p:extLst>
      <p:ext uri="{BB962C8B-B14F-4D97-AF65-F5344CB8AC3E}">
        <p14:creationId xmlns:p14="http://schemas.microsoft.com/office/powerpoint/2010/main" val="1821237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8A01-5C62-4241-AE89-FD1859A8E044}"/>
              </a:ext>
            </a:extLst>
          </p:cNvPr>
          <p:cNvSpPr>
            <a:spLocks noGrp="1"/>
          </p:cNvSpPr>
          <p:nvPr>
            <p:ph type="title"/>
          </p:nvPr>
        </p:nvSpPr>
        <p:spPr>
          <a:xfrm>
            <a:off x="2895600" y="239937"/>
            <a:ext cx="8610600" cy="499651"/>
          </a:xfrm>
        </p:spPr>
        <p:txBody>
          <a:bodyPr>
            <a:normAutofit fontScale="90000"/>
          </a:bodyPr>
          <a:lstStyle/>
          <a:p>
            <a:r>
              <a:rPr lang="en-US" dirty="0"/>
              <a:t>Summary of Final Rule </a:t>
            </a:r>
          </a:p>
        </p:txBody>
      </p:sp>
      <p:sp>
        <p:nvSpPr>
          <p:cNvPr id="3" name="Content Placeholder 2">
            <a:extLst>
              <a:ext uri="{FF2B5EF4-FFF2-40B4-BE49-F238E27FC236}">
                <a16:creationId xmlns:a16="http://schemas.microsoft.com/office/drawing/2014/main" id="{EE7CD0F7-1DD0-483D-8F6F-2ABFBD6C809F}"/>
              </a:ext>
            </a:extLst>
          </p:cNvPr>
          <p:cNvSpPr>
            <a:spLocks noGrp="1"/>
          </p:cNvSpPr>
          <p:nvPr>
            <p:ph idx="1"/>
          </p:nvPr>
        </p:nvSpPr>
        <p:spPr>
          <a:xfrm>
            <a:off x="685800" y="1089212"/>
            <a:ext cx="10820400" cy="5129473"/>
          </a:xfrm>
        </p:spPr>
        <p:txBody>
          <a:bodyPr/>
          <a:lstStyle/>
          <a:p>
            <a:r>
              <a:rPr lang="en-US" dirty="0"/>
              <a:t>employer control over the association, which was modified slightly in the final rule in that the final rule clarifies that the control need not be over the day-to-day affairs of the group, but instead states that control will be determined pursuant to a multi-factor “control test.”</a:t>
            </a:r>
          </a:p>
          <a:p>
            <a:r>
              <a:rPr lang="en-US" dirty="0"/>
              <a:t>“does not modify or otherwise limit existing State authority as established under . . . ERISA.” The final rule acknowledges that “in the case of </a:t>
            </a:r>
            <a:r>
              <a:rPr lang="en-US" dirty="0" err="1"/>
              <a:t>fullyinsured</a:t>
            </a:r>
            <a:r>
              <a:rPr lang="en-US" dirty="0"/>
              <a:t> AHPs, it is the view of the Department [of Labor] that ERISA . . . clearly enables States to subject AHPs to licensing, registration, certification, financial reporting, examination, audit, and any other requirement of State insurance law necessary to ensure compliance with the State insurance reserves, contributions and funding</a:t>
            </a:r>
          </a:p>
        </p:txBody>
      </p:sp>
    </p:spTree>
    <p:extLst>
      <p:ext uri="{BB962C8B-B14F-4D97-AF65-F5344CB8AC3E}">
        <p14:creationId xmlns:p14="http://schemas.microsoft.com/office/powerpoint/2010/main" val="4131976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8FA1F-36CE-49EE-97D6-D23BD1DC99A8}"/>
              </a:ext>
            </a:extLst>
          </p:cNvPr>
          <p:cNvSpPr>
            <a:spLocks noGrp="1"/>
          </p:cNvSpPr>
          <p:nvPr>
            <p:ph type="title"/>
          </p:nvPr>
        </p:nvSpPr>
        <p:spPr>
          <a:xfrm>
            <a:off x="2572871" y="161366"/>
            <a:ext cx="8610600" cy="392074"/>
          </a:xfrm>
        </p:spPr>
        <p:txBody>
          <a:bodyPr>
            <a:normAutofit fontScale="90000"/>
          </a:bodyPr>
          <a:lstStyle/>
          <a:p>
            <a:r>
              <a:rPr lang="en-US" dirty="0"/>
              <a:t>New Rules</a:t>
            </a:r>
          </a:p>
        </p:txBody>
      </p:sp>
      <p:sp>
        <p:nvSpPr>
          <p:cNvPr id="3" name="Content Placeholder 2">
            <a:extLst>
              <a:ext uri="{FF2B5EF4-FFF2-40B4-BE49-F238E27FC236}">
                <a16:creationId xmlns:a16="http://schemas.microsoft.com/office/drawing/2014/main" id="{FBA65028-A4E2-4684-A664-CB42A1E9BA10}"/>
              </a:ext>
            </a:extLst>
          </p:cNvPr>
          <p:cNvSpPr>
            <a:spLocks noGrp="1"/>
          </p:cNvSpPr>
          <p:nvPr>
            <p:ph idx="1"/>
          </p:nvPr>
        </p:nvSpPr>
        <p:spPr>
          <a:xfrm>
            <a:off x="443753" y="927847"/>
            <a:ext cx="11322423" cy="5768787"/>
          </a:xfrm>
        </p:spPr>
        <p:txBody>
          <a:bodyPr>
            <a:normAutofit lnSpcReduction="10000"/>
          </a:bodyPr>
          <a:lstStyle/>
          <a:p>
            <a:r>
              <a:rPr lang="en-US" sz="2400" b="1" dirty="0"/>
              <a:t>AHPs may not condition eligibility for benefits or rate premiums based on health factors. </a:t>
            </a:r>
          </a:p>
          <a:p>
            <a:r>
              <a:rPr lang="en-US" sz="2400" b="1" dirty="0"/>
              <a:t> Employment-based classifications such as part-time or full-time employment status do not violate the HIPAA nondiscrimination requirements and may be used in determining eligibility or setting rates.</a:t>
            </a:r>
          </a:p>
          <a:p>
            <a:r>
              <a:rPr lang="en-US" sz="2400" b="1" dirty="0"/>
              <a:t>final rule also confirms that working owners and sole proprietors may be treated as employers for membership in an AHP and as employees eligible for coverage under the plan</a:t>
            </a:r>
          </a:p>
          <a:p>
            <a:r>
              <a:rPr lang="en-US" sz="2400" b="1" dirty="0"/>
              <a:t>DOL included a specific provision that participation in an AHP will not subject employers to joint employer liability under any other federal or state law, rule or regulation</a:t>
            </a:r>
          </a:p>
          <a:p>
            <a:r>
              <a:rPr lang="en-US" sz="2400" b="1" dirty="0"/>
              <a:t>businesses will not be considered an employer of its independent contractors merely by its participation in an AHP with those independent contractors that participate in the same AHP as working owners.</a:t>
            </a:r>
          </a:p>
          <a:p>
            <a:r>
              <a:rPr lang="en-US" b="1" dirty="0"/>
              <a:t>The final rule affirms this joint structure and does not reduce the “historically broad role of the states” regulating MEWAs, including AHPs.</a:t>
            </a:r>
            <a:endParaRPr lang="en-US" sz="2400" b="1" dirty="0"/>
          </a:p>
        </p:txBody>
      </p:sp>
    </p:spTree>
    <p:extLst>
      <p:ext uri="{BB962C8B-B14F-4D97-AF65-F5344CB8AC3E}">
        <p14:creationId xmlns:p14="http://schemas.microsoft.com/office/powerpoint/2010/main" val="1681735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A128-7D09-4853-A833-5CB585E1B979}"/>
              </a:ext>
            </a:extLst>
          </p:cNvPr>
          <p:cNvSpPr>
            <a:spLocks noGrp="1"/>
          </p:cNvSpPr>
          <p:nvPr>
            <p:ph type="title"/>
          </p:nvPr>
        </p:nvSpPr>
        <p:spPr>
          <a:xfrm>
            <a:off x="524435" y="0"/>
            <a:ext cx="10820400" cy="1062318"/>
          </a:xfrm>
        </p:spPr>
        <p:txBody>
          <a:bodyPr>
            <a:normAutofit/>
          </a:bodyPr>
          <a:lstStyle/>
          <a:p>
            <a:r>
              <a:rPr lang="en-US" sz="3600" b="1" dirty="0"/>
              <a:t>MEWA Rules (State and Federal) Still Apply</a:t>
            </a:r>
          </a:p>
        </p:txBody>
      </p:sp>
      <p:sp>
        <p:nvSpPr>
          <p:cNvPr id="3" name="Content Placeholder 2">
            <a:extLst>
              <a:ext uri="{FF2B5EF4-FFF2-40B4-BE49-F238E27FC236}">
                <a16:creationId xmlns:a16="http://schemas.microsoft.com/office/drawing/2014/main" id="{160E0A1F-C660-46F7-9841-CA842FB21B94}"/>
              </a:ext>
            </a:extLst>
          </p:cNvPr>
          <p:cNvSpPr>
            <a:spLocks noGrp="1"/>
          </p:cNvSpPr>
          <p:nvPr>
            <p:ph idx="1"/>
          </p:nvPr>
        </p:nvSpPr>
        <p:spPr>
          <a:xfrm>
            <a:off x="685800" y="1062318"/>
            <a:ext cx="10820400" cy="5156367"/>
          </a:xfrm>
        </p:spPr>
        <p:txBody>
          <a:bodyPr/>
          <a:lstStyle/>
          <a:p>
            <a:r>
              <a:rPr lang="en-US" dirty="0"/>
              <a:t>States regulate MEWAs by, among other things, requiring that a MEWA operating in a State be licensed, registered, and have a minimum number of participating employers; obtain an actuarial opinion confirming that it can meet promised benefits; and maintain a minimum level of reserves</a:t>
            </a:r>
          </a:p>
          <a:p>
            <a:r>
              <a:rPr lang="en-US" dirty="0"/>
              <a:t>provide a potential future mechanism for preempting State insurance laws that the DOL deems go too far in regulating self-funded AHPs in ways that interfere with the goals of the final rule</a:t>
            </a:r>
          </a:p>
          <a:p>
            <a:r>
              <a:rPr lang="en-US" dirty="0"/>
              <a:t>New York State and Massachusetts recently announced intentions to sue the Trump administration over this final rule, arguing that the final rule invites abuse and fraud</a:t>
            </a:r>
          </a:p>
        </p:txBody>
      </p:sp>
    </p:spTree>
    <p:extLst>
      <p:ext uri="{BB962C8B-B14F-4D97-AF65-F5344CB8AC3E}">
        <p14:creationId xmlns:p14="http://schemas.microsoft.com/office/powerpoint/2010/main" val="2934335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5FB7-69FA-4FBD-9F0B-3CB50D208CB1}"/>
              </a:ext>
            </a:extLst>
          </p:cNvPr>
          <p:cNvSpPr>
            <a:spLocks noGrp="1"/>
          </p:cNvSpPr>
          <p:nvPr>
            <p:ph type="title"/>
          </p:nvPr>
        </p:nvSpPr>
        <p:spPr>
          <a:xfrm>
            <a:off x="3218329" y="255019"/>
            <a:ext cx="8610600" cy="768592"/>
          </a:xfrm>
        </p:spPr>
        <p:txBody>
          <a:bodyPr/>
          <a:lstStyle/>
          <a:p>
            <a:r>
              <a:rPr lang="en-US" dirty="0"/>
              <a:t>ERISA Obligations Will Apply </a:t>
            </a:r>
          </a:p>
        </p:txBody>
      </p:sp>
      <p:sp>
        <p:nvSpPr>
          <p:cNvPr id="3" name="Content Placeholder 2">
            <a:extLst>
              <a:ext uri="{FF2B5EF4-FFF2-40B4-BE49-F238E27FC236}">
                <a16:creationId xmlns:a16="http://schemas.microsoft.com/office/drawing/2014/main" id="{9C8AD83A-811A-4A6A-AFE6-638FC03F550A}"/>
              </a:ext>
            </a:extLst>
          </p:cNvPr>
          <p:cNvSpPr>
            <a:spLocks noGrp="1"/>
          </p:cNvSpPr>
          <p:nvPr>
            <p:ph idx="1"/>
          </p:nvPr>
        </p:nvSpPr>
        <p:spPr>
          <a:xfrm>
            <a:off x="685800" y="1023612"/>
            <a:ext cx="10820400" cy="5195074"/>
          </a:xfrm>
        </p:spPr>
        <p:txBody>
          <a:bodyPr>
            <a:normAutofit/>
          </a:bodyPr>
          <a:lstStyle/>
          <a:p>
            <a:r>
              <a:rPr lang="en-US" sz="2800" dirty="0"/>
              <a:t>subject to </a:t>
            </a:r>
            <a:r>
              <a:rPr lang="en-US" sz="2800" b="1" dirty="0">
                <a:highlight>
                  <a:srgbClr val="0000FF"/>
                </a:highlight>
              </a:rPr>
              <a:t>the disclosure requirements </a:t>
            </a:r>
            <a:r>
              <a:rPr lang="en-US" sz="2800" dirty="0"/>
              <a:t>of ERISA</a:t>
            </a:r>
          </a:p>
          <a:p>
            <a:r>
              <a:rPr lang="en-US" sz="2800" dirty="0"/>
              <a:t>summary plan description (“SPD”) and summary of material modifications to participants. </a:t>
            </a:r>
          </a:p>
          <a:p>
            <a:pPr lvl="1"/>
            <a:r>
              <a:rPr lang="en-US" sz="2800" dirty="0"/>
              <a:t>description of the cost-sharing provisions,</a:t>
            </a:r>
          </a:p>
          <a:p>
            <a:pPr lvl="1"/>
            <a:r>
              <a:rPr lang="en-US" sz="2800" dirty="0"/>
              <a:t>limits on benefits</a:t>
            </a:r>
          </a:p>
          <a:p>
            <a:pPr lvl="1"/>
            <a:r>
              <a:rPr lang="en-US" sz="2800" dirty="0"/>
              <a:t>extent to which preventive services, prescription drugs medical tests, and procedures are covered under the plan</a:t>
            </a:r>
          </a:p>
          <a:p>
            <a:pPr lvl="1"/>
            <a:r>
              <a:rPr lang="en-US" sz="2800" dirty="0"/>
              <a:t>Uniform Glossary must also be provided, and the AHP must disclose the services it does not cover. </a:t>
            </a:r>
          </a:p>
          <a:p>
            <a:pPr lvl="1"/>
            <a:endParaRPr lang="en-US" sz="2800" dirty="0"/>
          </a:p>
        </p:txBody>
      </p:sp>
    </p:spTree>
    <p:extLst>
      <p:ext uri="{BB962C8B-B14F-4D97-AF65-F5344CB8AC3E}">
        <p14:creationId xmlns:p14="http://schemas.microsoft.com/office/powerpoint/2010/main" val="914995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E00F-3D6C-4D6E-993C-D006CDD7BFFF}"/>
              </a:ext>
            </a:extLst>
          </p:cNvPr>
          <p:cNvSpPr>
            <a:spLocks noGrp="1"/>
          </p:cNvSpPr>
          <p:nvPr>
            <p:ph type="title"/>
          </p:nvPr>
        </p:nvSpPr>
        <p:spPr>
          <a:xfrm>
            <a:off x="3177988" y="376042"/>
            <a:ext cx="8610600" cy="526545"/>
          </a:xfrm>
        </p:spPr>
        <p:txBody>
          <a:bodyPr>
            <a:normAutofit fontScale="90000"/>
          </a:bodyPr>
          <a:lstStyle/>
          <a:p>
            <a:r>
              <a:rPr lang="en-US" b="1" dirty="0"/>
              <a:t>Fewer ACA Requirements Apply</a:t>
            </a:r>
          </a:p>
        </p:txBody>
      </p:sp>
      <p:sp>
        <p:nvSpPr>
          <p:cNvPr id="3" name="Content Placeholder 2">
            <a:extLst>
              <a:ext uri="{FF2B5EF4-FFF2-40B4-BE49-F238E27FC236}">
                <a16:creationId xmlns:a16="http://schemas.microsoft.com/office/drawing/2014/main" id="{3DE6F1E4-2BB8-4D96-87CE-6E4D5E321106}"/>
              </a:ext>
            </a:extLst>
          </p:cNvPr>
          <p:cNvSpPr>
            <a:spLocks noGrp="1"/>
          </p:cNvSpPr>
          <p:nvPr>
            <p:ph idx="1"/>
          </p:nvPr>
        </p:nvSpPr>
        <p:spPr>
          <a:xfrm>
            <a:off x="685800" y="1102660"/>
            <a:ext cx="10820400" cy="5116026"/>
          </a:xfrm>
        </p:spPr>
        <p:txBody>
          <a:bodyPr/>
          <a:lstStyle/>
          <a:p>
            <a:r>
              <a:rPr lang="en-US" dirty="0"/>
              <a:t>AHPs may not be subject to the requirement to provide essential health benefits (“EHBs”</a:t>
            </a:r>
          </a:p>
          <a:p>
            <a:r>
              <a:rPr lang="en-US" dirty="0"/>
              <a:t>DOL declined to adopt recommendations to make the provision of EHBs a condition for a group or association to qualify as a bona fide association. </a:t>
            </a:r>
          </a:p>
          <a:p>
            <a:r>
              <a:rPr lang="en-US" dirty="0"/>
              <a:t>the participating applicable large employers still face the possibility of having to make an employer shared responsibility payment if the AHP does not provide minimum value coverage. </a:t>
            </a:r>
          </a:p>
          <a:p>
            <a:r>
              <a:rPr lang="en-US" dirty="0"/>
              <a:t>AHPs must provide coverage for certain recommended preventive services without imposing cost sharing.</a:t>
            </a:r>
          </a:p>
          <a:p>
            <a:r>
              <a:rPr lang="en-US" dirty="0"/>
              <a:t>Civil Rights Act of 1964 generally provides that pregnancy-related expenses for employees and spouses must be reimbursed in the same manner as those incurred for other medical conditions.</a:t>
            </a:r>
          </a:p>
          <a:p>
            <a:r>
              <a:rPr lang="en-US" dirty="0"/>
              <a:t>participating employers, depending on size, may still be subject to other rules, such as the Mental Health Parity and Addiction Equity Act.</a:t>
            </a:r>
          </a:p>
          <a:p>
            <a:endParaRPr lang="en-US" dirty="0"/>
          </a:p>
        </p:txBody>
      </p:sp>
    </p:spTree>
    <p:extLst>
      <p:ext uri="{BB962C8B-B14F-4D97-AF65-F5344CB8AC3E}">
        <p14:creationId xmlns:p14="http://schemas.microsoft.com/office/powerpoint/2010/main" val="324694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0CD93-9E01-4EBA-9860-0A844A1CFC5E}"/>
              </a:ext>
            </a:extLst>
          </p:cNvPr>
          <p:cNvSpPr>
            <a:spLocks noGrp="1"/>
          </p:cNvSpPr>
          <p:nvPr>
            <p:ph type="title"/>
          </p:nvPr>
        </p:nvSpPr>
        <p:spPr>
          <a:xfrm>
            <a:off x="646111" y="452718"/>
            <a:ext cx="9404723" cy="653271"/>
          </a:xfrm>
        </p:spPr>
        <p:txBody>
          <a:bodyPr/>
          <a:lstStyle/>
          <a:p>
            <a:r>
              <a:rPr lang="en-US" dirty="0"/>
              <a:t>Direct Patient Care Definition</a:t>
            </a:r>
          </a:p>
        </p:txBody>
      </p:sp>
      <p:sp>
        <p:nvSpPr>
          <p:cNvPr id="3" name="Content Placeholder 2">
            <a:extLst>
              <a:ext uri="{FF2B5EF4-FFF2-40B4-BE49-F238E27FC236}">
                <a16:creationId xmlns:a16="http://schemas.microsoft.com/office/drawing/2014/main" id="{02CD386E-990D-4578-A13E-8E0BCFFA2F95}"/>
              </a:ext>
            </a:extLst>
          </p:cNvPr>
          <p:cNvSpPr>
            <a:spLocks noGrp="1"/>
          </p:cNvSpPr>
          <p:nvPr>
            <p:ph idx="1"/>
          </p:nvPr>
        </p:nvSpPr>
        <p:spPr>
          <a:xfrm>
            <a:off x="929140" y="1678450"/>
            <a:ext cx="8946541" cy="4195481"/>
          </a:xfrm>
          <a:solidFill>
            <a:schemeClr val="bg1"/>
          </a:solidFill>
        </p:spPr>
        <p:txBody>
          <a:bodyPr>
            <a:normAutofit/>
          </a:bodyPr>
          <a:lstStyle/>
          <a:p>
            <a:r>
              <a:rPr lang="en-US" sz="3600" b="1" dirty="0">
                <a:latin typeface="NewCenturySchlbkLTStd-Roman"/>
              </a:rPr>
              <a:t>Direct primary care agreement” means a contract between a primary care provider and a patient, a patient’s legal representative, or a patient’s employer, which meets the requirements of subsection (4) </a:t>
            </a:r>
            <a:r>
              <a:rPr lang="en-US" sz="3600" b="1" dirty="0">
                <a:solidFill>
                  <a:schemeClr val="bg1"/>
                </a:solidFill>
                <a:highlight>
                  <a:srgbClr val="FFFF00"/>
                </a:highlight>
                <a:latin typeface="NewCenturySchlbkLTStd-Roman"/>
              </a:rPr>
              <a:t>and does not indemnify for services provided by a third party</a:t>
            </a:r>
            <a:r>
              <a:rPr lang="en-US" sz="3600" b="1" dirty="0">
                <a:latin typeface="NewCenturySchlbkLTStd-Roman"/>
              </a:rPr>
              <a:t>.</a:t>
            </a:r>
            <a:endParaRPr lang="en-US" sz="3600" b="1" dirty="0"/>
          </a:p>
        </p:txBody>
      </p:sp>
    </p:spTree>
    <p:extLst>
      <p:ext uri="{BB962C8B-B14F-4D97-AF65-F5344CB8AC3E}">
        <p14:creationId xmlns:p14="http://schemas.microsoft.com/office/powerpoint/2010/main" val="512110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683B-C248-4DE6-9945-DF6CA2102759}"/>
              </a:ext>
            </a:extLst>
          </p:cNvPr>
          <p:cNvSpPr>
            <a:spLocks noGrp="1"/>
          </p:cNvSpPr>
          <p:nvPr>
            <p:ph type="title"/>
          </p:nvPr>
        </p:nvSpPr>
        <p:spPr>
          <a:xfrm>
            <a:off x="1089212" y="295360"/>
            <a:ext cx="10416988" cy="687909"/>
          </a:xfrm>
        </p:spPr>
        <p:txBody>
          <a:bodyPr/>
          <a:lstStyle/>
          <a:p>
            <a:r>
              <a:rPr lang="en-US" dirty="0"/>
              <a:t>HIPAA Nondiscrimination Rules Apply</a:t>
            </a:r>
          </a:p>
        </p:txBody>
      </p:sp>
      <p:sp>
        <p:nvSpPr>
          <p:cNvPr id="3" name="Content Placeholder 2">
            <a:extLst>
              <a:ext uri="{FF2B5EF4-FFF2-40B4-BE49-F238E27FC236}">
                <a16:creationId xmlns:a16="http://schemas.microsoft.com/office/drawing/2014/main" id="{D1625783-33BA-4D94-968B-976ED8476E0D}"/>
              </a:ext>
            </a:extLst>
          </p:cNvPr>
          <p:cNvSpPr>
            <a:spLocks noGrp="1"/>
          </p:cNvSpPr>
          <p:nvPr>
            <p:ph idx="1"/>
          </p:nvPr>
        </p:nvSpPr>
        <p:spPr>
          <a:xfrm>
            <a:off x="685800" y="1411942"/>
            <a:ext cx="10820400" cy="4981556"/>
          </a:xfrm>
          <a:solidFill>
            <a:schemeClr val="tx1"/>
          </a:solidFill>
        </p:spPr>
        <p:txBody>
          <a:bodyPr>
            <a:normAutofit/>
          </a:bodyPr>
          <a:lstStyle/>
          <a:p>
            <a:r>
              <a:rPr lang="en-US" sz="2400" b="1" dirty="0">
                <a:solidFill>
                  <a:schemeClr val="bg1"/>
                </a:solidFill>
              </a:rPr>
              <a:t>AHPs may make distinctions based on bona fide employment-based classifications consistent with an employer’s usual business practice, the DOL confirmed that an association that seeks treatment as a single employer under ERISA may not treat different employers as different groups based on a health factor of an individual or individuals within an employer member. </a:t>
            </a:r>
          </a:p>
          <a:p>
            <a:r>
              <a:rPr lang="en-US" sz="2400" b="1" dirty="0">
                <a:solidFill>
                  <a:schemeClr val="bg1"/>
                </a:solidFill>
              </a:rPr>
              <a:t>final rule clarifies that AHPs can charge employer members varying amounts based on non-health factors, such as age, case size, industry, geography, and gender. </a:t>
            </a:r>
          </a:p>
          <a:p>
            <a:r>
              <a:rPr lang="en-US" sz="2400" b="1" dirty="0">
                <a:solidFill>
                  <a:schemeClr val="bg1"/>
                </a:solidFill>
              </a:rPr>
              <a:t>AHPs can vary benefits, the amount of premiums, and premium contributions based on a single member’s participation in a wellness program.</a:t>
            </a:r>
          </a:p>
          <a:p>
            <a:endParaRPr lang="en-US" sz="2400" b="1" dirty="0">
              <a:solidFill>
                <a:schemeClr val="bg1"/>
              </a:solidFill>
            </a:endParaRPr>
          </a:p>
        </p:txBody>
      </p:sp>
    </p:spTree>
    <p:extLst>
      <p:ext uri="{BB962C8B-B14F-4D97-AF65-F5344CB8AC3E}">
        <p14:creationId xmlns:p14="http://schemas.microsoft.com/office/powerpoint/2010/main" val="1822645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A78E-B814-432C-9564-779CECF533A9}"/>
              </a:ext>
            </a:extLst>
          </p:cNvPr>
          <p:cNvSpPr>
            <a:spLocks noGrp="1"/>
          </p:cNvSpPr>
          <p:nvPr>
            <p:ph type="title"/>
          </p:nvPr>
        </p:nvSpPr>
        <p:spPr>
          <a:xfrm>
            <a:off x="2643051" y="128647"/>
            <a:ext cx="8610600" cy="759627"/>
          </a:xfrm>
        </p:spPr>
        <p:txBody>
          <a:bodyPr/>
          <a:lstStyle/>
          <a:p>
            <a:endParaRPr lang="en-US" dirty="0"/>
          </a:p>
        </p:txBody>
      </p:sp>
      <p:sp>
        <p:nvSpPr>
          <p:cNvPr id="3" name="Content Placeholder 2">
            <a:extLst>
              <a:ext uri="{FF2B5EF4-FFF2-40B4-BE49-F238E27FC236}">
                <a16:creationId xmlns:a16="http://schemas.microsoft.com/office/drawing/2014/main" id="{405F4039-ED3D-47C1-B966-42EABB38A44F}"/>
              </a:ext>
            </a:extLst>
          </p:cNvPr>
          <p:cNvSpPr>
            <a:spLocks noGrp="1"/>
          </p:cNvSpPr>
          <p:nvPr>
            <p:ph idx="1"/>
          </p:nvPr>
        </p:nvSpPr>
        <p:spPr/>
        <p:txBody>
          <a:bodyPr/>
          <a:lstStyle/>
          <a:p>
            <a:r>
              <a:rPr lang="en-US" dirty="0">
                <a:hlinkClick r:id="rId2" action="ppaction://hlinkfile"/>
              </a:rPr>
              <a:t>A small HSA fix could produce big results.pdf</a:t>
            </a:r>
            <a:endParaRPr lang="en-US" dirty="0"/>
          </a:p>
          <a:p>
            <a:r>
              <a:rPr lang="en-US" dirty="0">
                <a:hlinkClick r:id="rId3"/>
              </a:rPr>
              <a:t>https://www.griffinbenefits.com/employeebenefitsblog/alternative-health-plan-options-for-small-employers-mewas-ahps</a:t>
            </a:r>
            <a:endParaRPr lang="en-US" dirty="0"/>
          </a:p>
          <a:p>
            <a:r>
              <a:rPr lang="en-US" dirty="0">
                <a:hlinkClick r:id="rId4"/>
              </a:rPr>
              <a:t>MEWAs-AHP</a:t>
            </a:r>
            <a:endParaRPr lang="en-US" dirty="0"/>
          </a:p>
          <a:p>
            <a:r>
              <a:rPr lang="en-US" dirty="0">
                <a:hlinkClick r:id="rId4"/>
              </a:rPr>
              <a:t>Association-Health-Plans</a:t>
            </a:r>
            <a:endParaRPr lang="en-US" dirty="0"/>
          </a:p>
          <a:p>
            <a:r>
              <a:rPr lang="en-US" dirty="0">
                <a:hlinkClick r:id="rId5"/>
              </a:rPr>
              <a:t>AHP - Epstein-Becker</a:t>
            </a:r>
            <a:endParaRPr lang="en-US" dirty="0"/>
          </a:p>
          <a:p>
            <a:r>
              <a:rPr lang="en-US" dirty="0">
                <a:hlinkClick r:id="rId6"/>
              </a:rPr>
              <a:t>final AHP Rule</a:t>
            </a:r>
            <a:endParaRPr lang="en-US" dirty="0"/>
          </a:p>
          <a:p>
            <a:r>
              <a:rPr lang="en-US" dirty="0">
                <a:hlinkClick r:id="rId7"/>
              </a:rPr>
              <a:t>Epstein-Becker-AHP-2</a:t>
            </a:r>
            <a:endParaRPr lang="en-US" dirty="0"/>
          </a:p>
        </p:txBody>
      </p:sp>
    </p:spTree>
    <p:extLst>
      <p:ext uri="{BB962C8B-B14F-4D97-AF65-F5344CB8AC3E}">
        <p14:creationId xmlns:p14="http://schemas.microsoft.com/office/powerpoint/2010/main" val="1500173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112C-31BD-45AD-B4BE-08FC5A364565}"/>
              </a:ext>
            </a:extLst>
          </p:cNvPr>
          <p:cNvSpPr>
            <a:spLocks noGrp="1"/>
          </p:cNvSpPr>
          <p:nvPr>
            <p:ph type="ctrTitle"/>
          </p:nvPr>
        </p:nvSpPr>
        <p:spPr/>
        <p:txBody>
          <a:bodyPr/>
          <a:lstStyle/>
          <a:p>
            <a:r>
              <a:rPr lang="en-US" dirty="0"/>
              <a:t>OTC labs – Direct Patient Care</a:t>
            </a:r>
          </a:p>
        </p:txBody>
      </p:sp>
      <p:sp>
        <p:nvSpPr>
          <p:cNvPr id="3" name="Subtitle 2">
            <a:extLst>
              <a:ext uri="{FF2B5EF4-FFF2-40B4-BE49-F238E27FC236}">
                <a16:creationId xmlns:a16="http://schemas.microsoft.com/office/drawing/2014/main" id="{A5DA440D-90D2-4697-B660-204F9A8F8B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1585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239B-A1C5-4F28-B72C-7C03CFE3B8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C79D66-7503-47F0-8215-6B1F77DDFDF0}"/>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2073D064-BFE7-4AC6-8CA8-6A6736C20D8D}"/>
              </a:ext>
            </a:extLst>
          </p:cNvPr>
          <p:cNvGraphicFramePr>
            <a:graphicFrameLocks noChangeAspect="1"/>
          </p:cNvGraphicFramePr>
          <p:nvPr/>
        </p:nvGraphicFramePr>
        <p:xfrm>
          <a:off x="685800" y="0"/>
          <a:ext cx="10945906" cy="7099345"/>
        </p:xfrm>
        <a:graphic>
          <a:graphicData uri="http://schemas.openxmlformats.org/presentationml/2006/ole">
            <mc:AlternateContent xmlns:mc="http://schemas.openxmlformats.org/markup-compatibility/2006">
              <mc:Choice xmlns:v="urn:schemas-microsoft-com:vml" Requires="v">
                <p:oleObj spid="_x0000_s1057" name="Document" r:id="rId3" imgW="6770624" imgH="8426607" progId="Word.Document.12">
                  <p:embed/>
                </p:oleObj>
              </mc:Choice>
              <mc:Fallback>
                <p:oleObj name="Document" r:id="rId3" imgW="6770624" imgH="8426607" progId="Word.Document.12">
                  <p:embed/>
                  <p:pic>
                    <p:nvPicPr>
                      <p:cNvPr id="4" name="Object 3">
                        <a:extLst>
                          <a:ext uri="{FF2B5EF4-FFF2-40B4-BE49-F238E27FC236}">
                            <a16:creationId xmlns:a16="http://schemas.microsoft.com/office/drawing/2014/main" id="{2073D064-BFE7-4AC6-8CA8-6A6736C20D8D}"/>
                          </a:ext>
                        </a:extLst>
                      </p:cNvPr>
                      <p:cNvPicPr/>
                      <p:nvPr/>
                    </p:nvPicPr>
                    <p:blipFill>
                      <a:blip r:embed="rId4"/>
                      <a:stretch>
                        <a:fillRect/>
                      </a:stretch>
                    </p:blipFill>
                    <p:spPr>
                      <a:xfrm>
                        <a:off x="685800" y="0"/>
                        <a:ext cx="10945906" cy="7099345"/>
                      </a:xfrm>
                      <a:prstGeom prst="rect">
                        <a:avLst/>
                      </a:prstGeom>
                    </p:spPr>
                  </p:pic>
                </p:oleObj>
              </mc:Fallback>
            </mc:AlternateContent>
          </a:graphicData>
        </a:graphic>
      </p:graphicFrame>
    </p:spTree>
    <p:extLst>
      <p:ext uri="{BB962C8B-B14F-4D97-AF65-F5344CB8AC3E}">
        <p14:creationId xmlns:p14="http://schemas.microsoft.com/office/powerpoint/2010/main" val="51893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0C80-22FF-4BB1-95F2-841DA25170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F67EB0-2ED5-4713-92EE-E846CF624161}"/>
              </a:ext>
            </a:extLst>
          </p:cNvPr>
          <p:cNvSpPr>
            <a:spLocks noGrp="1"/>
          </p:cNvSpPr>
          <p:nvPr>
            <p:ph idx="1"/>
          </p:nvPr>
        </p:nvSpPr>
        <p:spPr/>
        <p:txBody>
          <a:bodyPr/>
          <a:lstStyle/>
          <a:p>
            <a:endParaRPr lang="en-US"/>
          </a:p>
        </p:txBody>
      </p:sp>
      <p:graphicFrame>
        <p:nvGraphicFramePr>
          <p:cNvPr id="4" name="Object 3">
            <a:extLst>
              <a:ext uri="{FF2B5EF4-FFF2-40B4-BE49-F238E27FC236}">
                <a16:creationId xmlns:a16="http://schemas.microsoft.com/office/drawing/2014/main" id="{6980055F-7482-465D-9609-DF6577C30E6F}"/>
              </a:ext>
            </a:extLst>
          </p:cNvPr>
          <p:cNvGraphicFramePr>
            <a:graphicFrameLocks noChangeAspect="1"/>
          </p:cNvGraphicFramePr>
          <p:nvPr/>
        </p:nvGraphicFramePr>
        <p:xfrm>
          <a:off x="376518" y="4650"/>
          <a:ext cx="11129682" cy="7002728"/>
        </p:xfrm>
        <a:graphic>
          <a:graphicData uri="http://schemas.openxmlformats.org/presentationml/2006/ole">
            <mc:AlternateContent xmlns:mc="http://schemas.openxmlformats.org/markup-compatibility/2006">
              <mc:Choice xmlns:v="urn:schemas-microsoft-com:vml" Requires="v">
                <p:oleObj spid="_x0000_s2081" name="Document" r:id="rId3" imgW="6770624" imgH="9043135" progId="Word.Document.12">
                  <p:embed/>
                </p:oleObj>
              </mc:Choice>
              <mc:Fallback>
                <p:oleObj name="Document" r:id="rId3" imgW="6770624" imgH="9043135" progId="Word.Document.12">
                  <p:embed/>
                  <p:pic>
                    <p:nvPicPr>
                      <p:cNvPr id="4" name="Object 3">
                        <a:extLst>
                          <a:ext uri="{FF2B5EF4-FFF2-40B4-BE49-F238E27FC236}">
                            <a16:creationId xmlns:a16="http://schemas.microsoft.com/office/drawing/2014/main" id="{6980055F-7482-465D-9609-DF6577C30E6F}"/>
                          </a:ext>
                        </a:extLst>
                      </p:cNvPr>
                      <p:cNvPicPr/>
                      <p:nvPr/>
                    </p:nvPicPr>
                    <p:blipFill>
                      <a:blip r:embed="rId4"/>
                      <a:stretch>
                        <a:fillRect/>
                      </a:stretch>
                    </p:blipFill>
                    <p:spPr>
                      <a:xfrm>
                        <a:off x="376518" y="4650"/>
                        <a:ext cx="11129682" cy="7002728"/>
                      </a:xfrm>
                      <a:prstGeom prst="rect">
                        <a:avLst/>
                      </a:prstGeom>
                    </p:spPr>
                  </p:pic>
                </p:oleObj>
              </mc:Fallback>
            </mc:AlternateContent>
          </a:graphicData>
        </a:graphic>
      </p:graphicFrame>
    </p:spTree>
    <p:extLst>
      <p:ext uri="{BB962C8B-B14F-4D97-AF65-F5344CB8AC3E}">
        <p14:creationId xmlns:p14="http://schemas.microsoft.com/office/powerpoint/2010/main" val="2439593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1AC4-C484-4F78-A84E-B3F57CB78B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32FA52-33A6-44C8-B5F3-834BA67F753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B8D7615-D3DC-440C-93CC-08D83BC3A7A3}"/>
              </a:ext>
            </a:extLst>
          </p:cNvPr>
          <p:cNvPicPr>
            <a:picLocks noChangeAspect="1"/>
          </p:cNvPicPr>
          <p:nvPr/>
        </p:nvPicPr>
        <p:blipFill>
          <a:blip r:embed="rId2"/>
          <a:stretch>
            <a:fillRect/>
          </a:stretch>
        </p:blipFill>
        <p:spPr>
          <a:xfrm>
            <a:off x="685801" y="0"/>
            <a:ext cx="10820400" cy="6858000"/>
          </a:xfrm>
          <a:prstGeom prst="rect">
            <a:avLst/>
          </a:prstGeom>
        </p:spPr>
      </p:pic>
    </p:spTree>
    <p:extLst>
      <p:ext uri="{BB962C8B-B14F-4D97-AF65-F5344CB8AC3E}">
        <p14:creationId xmlns:p14="http://schemas.microsoft.com/office/powerpoint/2010/main" val="1363035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2AD7D1-7811-4618-8EA3-F6D47F444595}"/>
              </a:ext>
            </a:extLst>
          </p:cNvPr>
          <p:cNvGraphicFramePr>
            <a:graphicFrameLocks noGrp="1"/>
          </p:cNvGraphicFramePr>
          <p:nvPr>
            <p:ph idx="1"/>
          </p:nvPr>
        </p:nvGraphicFramePr>
        <p:xfrm>
          <a:off x="685800" y="790780"/>
          <a:ext cx="10820403" cy="5321262"/>
        </p:xfrm>
        <a:graphic>
          <a:graphicData uri="http://schemas.openxmlformats.org/drawingml/2006/table">
            <a:tbl>
              <a:tblPr firstRow="1" firstCol="1" lastRow="1" lastCol="1" bandRow="1" bandCol="1">
                <a:tableStyleId>{5C22544A-7EE6-4342-B048-85BDC9FD1C3A}</a:tableStyleId>
              </a:tblPr>
              <a:tblGrid>
                <a:gridCol w="2724982">
                  <a:extLst>
                    <a:ext uri="{9D8B030D-6E8A-4147-A177-3AD203B41FA5}">
                      <a16:colId xmlns:a16="http://schemas.microsoft.com/office/drawing/2014/main" val="685079243"/>
                    </a:ext>
                  </a:extLst>
                </a:gridCol>
                <a:gridCol w="2773501">
                  <a:extLst>
                    <a:ext uri="{9D8B030D-6E8A-4147-A177-3AD203B41FA5}">
                      <a16:colId xmlns:a16="http://schemas.microsoft.com/office/drawing/2014/main" val="4163195196"/>
                    </a:ext>
                  </a:extLst>
                </a:gridCol>
                <a:gridCol w="2660960">
                  <a:extLst>
                    <a:ext uri="{9D8B030D-6E8A-4147-A177-3AD203B41FA5}">
                      <a16:colId xmlns:a16="http://schemas.microsoft.com/office/drawing/2014/main" val="1727132791"/>
                    </a:ext>
                  </a:extLst>
                </a:gridCol>
                <a:gridCol w="2660960">
                  <a:extLst>
                    <a:ext uri="{9D8B030D-6E8A-4147-A177-3AD203B41FA5}">
                      <a16:colId xmlns:a16="http://schemas.microsoft.com/office/drawing/2014/main" val="230991105"/>
                    </a:ext>
                  </a:extLst>
                </a:gridCol>
              </a:tblGrid>
              <a:tr h="677861">
                <a:tc>
                  <a:txBody>
                    <a:bodyPr/>
                    <a:lstStyle/>
                    <a:p>
                      <a:pPr marL="728980" marR="675005" algn="ctr">
                        <a:spcBef>
                          <a:spcPts val="775"/>
                        </a:spcBef>
                        <a:spcAft>
                          <a:spcPts val="0"/>
                        </a:spcAft>
                      </a:pPr>
                      <a:r>
                        <a:rPr lang="en-US" sz="1300">
                          <a:effectLst/>
                        </a:rPr>
                        <a:t>Test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2880" marR="0">
                        <a:spcBef>
                          <a:spcPts val="775"/>
                        </a:spcBef>
                        <a:spcAft>
                          <a:spcPts val="0"/>
                        </a:spcAft>
                      </a:pPr>
                      <a:r>
                        <a:rPr lang="en-US" sz="1300">
                          <a:effectLst/>
                        </a:rPr>
                        <a:t>What this test measures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0" marR="48895" algn="ctr">
                        <a:lnSpc>
                          <a:spcPts val="1090"/>
                        </a:lnSpc>
                        <a:spcBef>
                          <a:spcPts val="775"/>
                        </a:spcBef>
                        <a:spcAft>
                          <a:spcPts val="0"/>
                        </a:spcAft>
                      </a:pPr>
                      <a:r>
                        <a:rPr lang="en-US" sz="1300">
                          <a:effectLst/>
                        </a:rPr>
                        <a:t>What test results may indicate</a:t>
                      </a:r>
                      <a:endParaRPr lang="en-US" sz="1400">
                        <a:effectLst/>
                      </a:endParaRPr>
                    </a:p>
                    <a:p>
                      <a:pPr marL="59055" marR="0" algn="ctr">
                        <a:lnSpc>
                          <a:spcPts val="1110"/>
                        </a:lnSpc>
                        <a:spcBef>
                          <a:spcPts val="0"/>
                        </a:spcBef>
                        <a:spcAft>
                          <a:spcPts val="0"/>
                        </a:spcAft>
                        <a:tabLst>
                          <a:tab pos="1685925" algn="l"/>
                        </a:tabLst>
                      </a:pPr>
                      <a:r>
                        <a:rPr lang="en-US" sz="1300">
                          <a:effectLst/>
                        </a:rPr>
                        <a:t>Low</a:t>
                      </a:r>
                      <a:r>
                        <a:rPr lang="en-US" sz="1300" spc="-85">
                          <a:effectLst/>
                        </a:rPr>
                        <a:t> </a:t>
                      </a:r>
                      <a:r>
                        <a:rPr lang="en-US" sz="1300">
                          <a:effectLst/>
                        </a:rPr>
                        <a:t>values	High</a:t>
                      </a:r>
                      <a:r>
                        <a:rPr lang="en-US" sz="1300" spc="-55">
                          <a:effectLst/>
                        </a:rPr>
                        <a:t> </a:t>
                      </a:r>
                      <a:r>
                        <a:rPr lang="en-US" sz="1300">
                          <a:effectLst/>
                        </a:rPr>
                        <a:t>values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4152422132"/>
                  </a:ext>
                </a:extLst>
              </a:tr>
              <a:tr h="1523551">
                <a:tc>
                  <a:txBody>
                    <a:bodyPr/>
                    <a:lstStyle/>
                    <a:p>
                      <a:pPr marL="127000" marR="0">
                        <a:spcBef>
                          <a:spcPts val="585"/>
                        </a:spcBef>
                        <a:spcAft>
                          <a:spcPts val="0"/>
                        </a:spcAft>
                      </a:pPr>
                      <a:r>
                        <a:rPr lang="en-US" sz="1300">
                          <a:effectLst/>
                        </a:rPr>
                        <a:t>Platelet count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1450" marR="207645" algn="ctr">
                        <a:lnSpc>
                          <a:spcPct val="85000"/>
                        </a:lnSpc>
                        <a:spcBef>
                          <a:spcPts val="705"/>
                        </a:spcBef>
                        <a:spcAft>
                          <a:spcPts val="0"/>
                        </a:spcAft>
                      </a:pPr>
                      <a:r>
                        <a:rPr lang="en-US" sz="1300">
                          <a:effectLst/>
                        </a:rPr>
                        <a:t>Platelets are necessary for normal blood clotting, and counts may be</a:t>
                      </a:r>
                      <a:endParaRPr lang="en-US" sz="1400">
                        <a:effectLst/>
                      </a:endParaRPr>
                    </a:p>
                    <a:p>
                      <a:pPr marL="0" marR="6350" algn="ctr">
                        <a:lnSpc>
                          <a:spcPts val="1090"/>
                        </a:lnSpc>
                        <a:spcBef>
                          <a:spcPts val="0"/>
                        </a:spcBef>
                        <a:spcAft>
                          <a:spcPts val="0"/>
                        </a:spcAft>
                      </a:pPr>
                      <a:r>
                        <a:rPr lang="en-US" sz="1300">
                          <a:effectLst/>
                        </a:rPr>
                        <a:t>affected by several disease states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54025" marR="0" indent="80010">
                        <a:lnSpc>
                          <a:spcPct val="171000"/>
                        </a:lnSpc>
                        <a:spcBef>
                          <a:spcPts val="575"/>
                        </a:spcBef>
                        <a:spcAft>
                          <a:spcPts val="0"/>
                        </a:spcAft>
                      </a:pPr>
                      <a:r>
                        <a:rPr lang="en-US" sz="1300">
                          <a:effectLst/>
                        </a:rPr>
                        <a:t>Chemotherapy Hemolytic anemia</a:t>
                      </a:r>
                      <a:endParaRPr lang="en-US" sz="1400">
                        <a:effectLst/>
                      </a:endParaRPr>
                    </a:p>
                    <a:p>
                      <a:pPr marL="535305" marR="0">
                        <a:spcBef>
                          <a:spcPts val="0"/>
                        </a:spcBef>
                        <a:spcAft>
                          <a:spcPts val="0"/>
                        </a:spcAft>
                      </a:pPr>
                      <a:r>
                        <a:rPr lang="en-US" sz="1300">
                          <a:effectLst/>
                        </a:rPr>
                        <a:t>Hypersplenism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2395" marR="113030" algn="ctr">
                        <a:lnSpc>
                          <a:spcPct val="171000"/>
                        </a:lnSpc>
                        <a:spcBef>
                          <a:spcPts val="575"/>
                        </a:spcBef>
                        <a:spcAft>
                          <a:spcPts val="0"/>
                        </a:spcAft>
                      </a:pPr>
                      <a:r>
                        <a:rPr lang="en-US" sz="1300">
                          <a:effectLst/>
                        </a:rPr>
                        <a:t>Post-splenectomy syndrome Primary thrombocytosis</a:t>
                      </a:r>
                      <a:endParaRPr lang="en-US" sz="1400">
                        <a:effectLst/>
                      </a:endParaRPr>
                    </a:p>
                    <a:p>
                      <a:pPr marL="112395" marR="113665" algn="ctr">
                        <a:spcBef>
                          <a:spcPts val="0"/>
                        </a:spcBef>
                        <a:spcAft>
                          <a:spcPts val="0"/>
                        </a:spcAft>
                      </a:pPr>
                      <a:r>
                        <a:rPr lang="en-US" sz="1300">
                          <a:effectLst/>
                        </a:rPr>
                        <a:t>Certain malignancies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26750140"/>
                  </a:ext>
                </a:extLst>
              </a:tr>
              <a:tr h="634541">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2570" marR="0" indent="403860">
                        <a:lnSpc>
                          <a:spcPct val="85000"/>
                        </a:lnSpc>
                        <a:spcBef>
                          <a:spcPts val="535"/>
                        </a:spcBef>
                        <a:spcAft>
                          <a:spcPts val="0"/>
                        </a:spcAft>
                      </a:pPr>
                      <a:r>
                        <a:rPr lang="en-US" sz="1300">
                          <a:effectLst/>
                        </a:rPr>
                        <a:t>Idiopathic thrombocytopenia purpura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6705" marR="234315" indent="227330">
                        <a:lnSpc>
                          <a:spcPct val="85000"/>
                        </a:lnSpc>
                        <a:spcBef>
                          <a:spcPts val="535"/>
                        </a:spcBef>
                        <a:spcAft>
                          <a:spcPts val="0"/>
                        </a:spcAft>
                      </a:pPr>
                      <a:r>
                        <a:rPr lang="en-US" sz="1300">
                          <a:effectLst/>
                        </a:rPr>
                        <a:t>Early chronic myelogenous leukemia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24329318"/>
                  </a:ext>
                </a:extLst>
              </a:tr>
              <a:tr h="405409">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9535" marR="635" algn="ctr">
                        <a:spcBef>
                          <a:spcPts val="400"/>
                        </a:spcBef>
                        <a:spcAft>
                          <a:spcPts val="0"/>
                        </a:spcAft>
                      </a:pPr>
                      <a:r>
                        <a:rPr lang="en-US" sz="1300">
                          <a:effectLst/>
                        </a:rPr>
                        <a:t>Vitamin B12 or folate deficiency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2395" marR="113030" algn="ctr">
                        <a:spcBef>
                          <a:spcPts val="400"/>
                        </a:spcBef>
                        <a:spcAft>
                          <a:spcPts val="0"/>
                        </a:spcAft>
                      </a:pPr>
                      <a:r>
                        <a:rPr lang="en-US" sz="1300">
                          <a:effectLst/>
                        </a:rPr>
                        <a:t>Polycythemia vera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38326227"/>
                  </a:ext>
                </a:extLst>
              </a:tr>
              <a:tr h="405409">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5095" marR="36195" algn="ctr">
                        <a:spcBef>
                          <a:spcPts val="400"/>
                        </a:spcBef>
                        <a:spcAft>
                          <a:spcPts val="0"/>
                        </a:spcAft>
                      </a:pPr>
                      <a:r>
                        <a:rPr lang="en-US" sz="1300">
                          <a:effectLst/>
                        </a:rPr>
                        <a:t>Leukemia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2395" marR="113665" algn="ctr">
                        <a:spcBef>
                          <a:spcPts val="400"/>
                        </a:spcBef>
                        <a:spcAft>
                          <a:spcPts val="0"/>
                        </a:spcAft>
                      </a:pPr>
                      <a:r>
                        <a:rPr lang="en-US" sz="1300">
                          <a:effectLst/>
                        </a:rPr>
                        <a:t>Rheumatoid arthritis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18705386"/>
                  </a:ext>
                </a:extLst>
              </a:tr>
              <a:tr h="405409">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89535" marR="635" algn="ctr">
                        <a:spcBef>
                          <a:spcPts val="400"/>
                        </a:spcBef>
                        <a:spcAft>
                          <a:spcPts val="0"/>
                        </a:spcAft>
                      </a:pPr>
                      <a:r>
                        <a:rPr lang="en-US" sz="1300">
                          <a:effectLst/>
                        </a:rPr>
                        <a:t>Prosthetic heart valves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61231157"/>
                  </a:ext>
                </a:extLst>
              </a:tr>
              <a:tr h="634541">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81330" marR="57785" indent="-83185">
                        <a:lnSpc>
                          <a:spcPct val="85000"/>
                        </a:lnSpc>
                        <a:spcBef>
                          <a:spcPts val="535"/>
                        </a:spcBef>
                        <a:spcAft>
                          <a:spcPts val="0"/>
                        </a:spcAft>
                      </a:pPr>
                      <a:r>
                        <a:rPr lang="en-US" sz="1300">
                          <a:effectLst/>
                        </a:rPr>
                        <a:t>Sequelae of massive blood transfusion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7708168"/>
                  </a:ext>
                </a:extLst>
              </a:tr>
              <a:tr h="634541">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94005" marR="0" indent="267970">
                        <a:lnSpc>
                          <a:spcPct val="85000"/>
                        </a:lnSpc>
                        <a:spcBef>
                          <a:spcPts val="535"/>
                        </a:spcBef>
                        <a:spcAft>
                          <a:spcPts val="0"/>
                        </a:spcAft>
                      </a:pPr>
                      <a:r>
                        <a:rPr lang="en-US" sz="1300">
                          <a:effectLst/>
                        </a:rPr>
                        <a:t>Disseminated intravascular coagulation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3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1264372"/>
                  </a:ext>
                </a:extLst>
              </a:tr>
            </a:tbl>
          </a:graphicData>
        </a:graphic>
      </p:graphicFrame>
    </p:spTree>
    <p:extLst>
      <p:ext uri="{BB962C8B-B14F-4D97-AF65-F5344CB8AC3E}">
        <p14:creationId xmlns:p14="http://schemas.microsoft.com/office/powerpoint/2010/main" val="3489031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5EA8-8C2D-4800-9362-A3892DFBC48B}"/>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127A1F02-14EC-4D61-94E0-EBCB16B4E7F1}"/>
              </a:ext>
            </a:extLst>
          </p:cNvPr>
          <p:cNvGraphicFramePr>
            <a:graphicFrameLocks noGrp="1"/>
          </p:cNvGraphicFramePr>
          <p:nvPr>
            <p:ph idx="1"/>
          </p:nvPr>
        </p:nvGraphicFramePr>
        <p:xfrm>
          <a:off x="1196787" y="94129"/>
          <a:ext cx="8610599" cy="6602504"/>
        </p:xfrm>
        <a:graphic>
          <a:graphicData uri="http://schemas.openxmlformats.org/drawingml/2006/table">
            <a:tbl>
              <a:tblPr firstRow="1" firstCol="1" lastRow="1" lastCol="1" bandRow="1" bandCol="1">
                <a:tableStyleId>{5C22544A-7EE6-4342-B048-85BDC9FD1C3A}</a:tableStyleId>
              </a:tblPr>
              <a:tblGrid>
                <a:gridCol w="2028924">
                  <a:extLst>
                    <a:ext uri="{9D8B030D-6E8A-4147-A177-3AD203B41FA5}">
                      <a16:colId xmlns:a16="http://schemas.microsoft.com/office/drawing/2014/main" val="1335438489"/>
                    </a:ext>
                  </a:extLst>
                </a:gridCol>
                <a:gridCol w="2044294">
                  <a:extLst>
                    <a:ext uri="{9D8B030D-6E8A-4147-A177-3AD203B41FA5}">
                      <a16:colId xmlns:a16="http://schemas.microsoft.com/office/drawing/2014/main" val="3088108261"/>
                    </a:ext>
                  </a:extLst>
                </a:gridCol>
                <a:gridCol w="2041987">
                  <a:extLst>
                    <a:ext uri="{9D8B030D-6E8A-4147-A177-3AD203B41FA5}">
                      <a16:colId xmlns:a16="http://schemas.microsoft.com/office/drawing/2014/main" val="1421821546"/>
                    </a:ext>
                  </a:extLst>
                </a:gridCol>
                <a:gridCol w="2495394">
                  <a:extLst>
                    <a:ext uri="{9D8B030D-6E8A-4147-A177-3AD203B41FA5}">
                      <a16:colId xmlns:a16="http://schemas.microsoft.com/office/drawing/2014/main" val="1835516603"/>
                    </a:ext>
                  </a:extLst>
                </a:gridCol>
              </a:tblGrid>
              <a:tr h="645201">
                <a:tc>
                  <a:txBody>
                    <a:bodyPr/>
                    <a:lstStyle/>
                    <a:p>
                      <a:pPr marL="728980" marR="675005" algn="ctr">
                        <a:spcBef>
                          <a:spcPts val="410"/>
                        </a:spcBef>
                        <a:spcAft>
                          <a:spcPts val="0"/>
                        </a:spcAft>
                      </a:pPr>
                      <a:r>
                        <a:rPr lang="en-US" sz="700">
                          <a:effectLst/>
                        </a:rPr>
                        <a:t>Test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marR="36195" algn="ctr">
                        <a:spcBef>
                          <a:spcPts val="410"/>
                        </a:spcBef>
                        <a:spcAft>
                          <a:spcPts val="0"/>
                        </a:spcAft>
                      </a:pPr>
                      <a:r>
                        <a:rPr lang="en-US" sz="700">
                          <a:effectLst/>
                        </a:rPr>
                        <a:t>What this test measures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15875" marR="0" algn="ctr">
                        <a:lnSpc>
                          <a:spcPts val="1090"/>
                        </a:lnSpc>
                        <a:spcBef>
                          <a:spcPts val="410"/>
                        </a:spcBef>
                        <a:spcAft>
                          <a:spcPts val="0"/>
                        </a:spcAft>
                      </a:pPr>
                      <a:r>
                        <a:rPr lang="en-US" sz="700">
                          <a:effectLst/>
                        </a:rPr>
                        <a:t>What test results may indicate</a:t>
                      </a:r>
                      <a:endParaRPr lang="en-US" sz="800">
                        <a:effectLst/>
                      </a:endParaRPr>
                    </a:p>
                    <a:p>
                      <a:pPr marL="59690" marR="0" algn="ctr">
                        <a:lnSpc>
                          <a:spcPts val="1110"/>
                        </a:lnSpc>
                        <a:spcBef>
                          <a:spcPts val="0"/>
                        </a:spcBef>
                        <a:spcAft>
                          <a:spcPts val="0"/>
                        </a:spcAft>
                        <a:tabLst>
                          <a:tab pos="1687195" algn="l"/>
                        </a:tabLst>
                      </a:pPr>
                      <a:r>
                        <a:rPr lang="en-US" sz="700">
                          <a:effectLst/>
                        </a:rPr>
                        <a:t>Low</a:t>
                      </a:r>
                      <a:r>
                        <a:rPr lang="en-US" sz="700" spc="-85">
                          <a:effectLst/>
                        </a:rPr>
                        <a:t> </a:t>
                      </a:r>
                      <a:r>
                        <a:rPr lang="en-US" sz="700">
                          <a:effectLst/>
                        </a:rPr>
                        <a:t>values	High</a:t>
                      </a:r>
                      <a:r>
                        <a:rPr lang="en-US" sz="700" spc="-55">
                          <a:effectLst/>
                        </a:rPr>
                        <a:t> </a:t>
                      </a:r>
                      <a:r>
                        <a:rPr lang="en-US" sz="700">
                          <a:effectLst/>
                        </a:rPr>
                        <a:t>values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3048023759"/>
                  </a:ext>
                </a:extLst>
              </a:tr>
              <a:tr h="320573">
                <a:tc>
                  <a:txBody>
                    <a:bodyPr/>
                    <a:lstStyle/>
                    <a:p>
                      <a:pPr marL="127000" marR="0">
                        <a:spcBef>
                          <a:spcPts val="660"/>
                        </a:spcBef>
                        <a:spcAft>
                          <a:spcPts val="0"/>
                        </a:spcAft>
                      </a:pPr>
                      <a:r>
                        <a:rPr lang="en-US" sz="700">
                          <a:effectLst/>
                        </a:rPr>
                        <a:t>Glucose, fasting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 marR="36195" algn="ctr">
                        <a:spcBef>
                          <a:spcPts val="645"/>
                        </a:spcBef>
                        <a:spcAft>
                          <a:spcPts val="0"/>
                        </a:spcAft>
                      </a:pPr>
                      <a:r>
                        <a:rPr lang="en-US" sz="700">
                          <a:effectLst/>
                        </a:rPr>
                        <a:t>Direct measure of glucose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755" marR="107315" algn="ctr">
                        <a:spcBef>
                          <a:spcPts val="645"/>
                        </a:spcBef>
                        <a:spcAft>
                          <a:spcPts val="0"/>
                        </a:spcAft>
                      </a:pPr>
                      <a:r>
                        <a:rPr lang="en-US" sz="700">
                          <a:effectLst/>
                        </a:rPr>
                        <a:t>Pancreatic disorders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6">
                  <a:txBody>
                    <a:bodyPr/>
                    <a:lstStyle/>
                    <a:p>
                      <a:pPr marL="429895" marR="0">
                        <a:spcBef>
                          <a:spcPts val="645"/>
                        </a:spcBef>
                        <a:spcAft>
                          <a:spcPts val="0"/>
                        </a:spcAft>
                      </a:pPr>
                      <a:r>
                        <a:rPr lang="en-US" sz="700">
                          <a:effectLst/>
                        </a:rPr>
                        <a:t>Diabetes mellitus</a:t>
                      </a:r>
                      <a:endParaRPr lang="en-US" sz="800">
                        <a:effectLst/>
                      </a:endParaRPr>
                    </a:p>
                    <a:p>
                      <a:pPr marL="133350" marR="131445" algn="ctr">
                        <a:lnSpc>
                          <a:spcPct val="85000"/>
                        </a:lnSpc>
                        <a:spcBef>
                          <a:spcPts val="1015"/>
                        </a:spcBef>
                        <a:spcAft>
                          <a:spcPts val="0"/>
                        </a:spcAft>
                      </a:pPr>
                      <a:r>
                        <a:rPr lang="en-US" sz="700">
                          <a:effectLst/>
                        </a:rPr>
                        <a:t>Increased circulating epinephrine</a:t>
                      </a:r>
                      <a:endParaRPr lang="en-US" sz="800">
                        <a:effectLst/>
                      </a:endParaRPr>
                    </a:p>
                    <a:p>
                      <a:pPr marL="259080" marR="227330" indent="-31115" algn="ctr">
                        <a:lnSpc>
                          <a:spcPct val="85000"/>
                        </a:lnSpc>
                        <a:spcBef>
                          <a:spcPts val="0"/>
                        </a:spcBef>
                        <a:spcAft>
                          <a:spcPts val="0"/>
                        </a:spcAft>
                      </a:pPr>
                      <a:r>
                        <a:rPr lang="en-US" sz="700">
                          <a:effectLst/>
                        </a:rPr>
                        <a:t>(e.g., due to emotion, burns, shock, anesthesia)</a:t>
                      </a:r>
                      <a:endParaRPr lang="en-US" sz="800">
                        <a:effectLst/>
                      </a:endParaRPr>
                    </a:p>
                    <a:p>
                      <a:pPr marL="133350" marR="131445" algn="ctr">
                        <a:lnSpc>
                          <a:spcPct val="171000"/>
                        </a:lnSpc>
                        <a:spcBef>
                          <a:spcPts val="915"/>
                        </a:spcBef>
                        <a:spcAft>
                          <a:spcPts val="0"/>
                        </a:spcAft>
                      </a:pPr>
                      <a:r>
                        <a:rPr lang="en-US" sz="700">
                          <a:effectLst/>
                        </a:rPr>
                        <a:t>Acute or chronic pancreatitis Vitamin B1 deficiency</a:t>
                      </a:r>
                      <a:endParaRPr lang="en-US" sz="800">
                        <a:effectLst/>
                      </a:endParaRPr>
                    </a:p>
                    <a:p>
                      <a:pPr marL="131445" marR="131445" algn="ctr">
                        <a:spcBef>
                          <a:spcPts val="0"/>
                        </a:spcBef>
                        <a:spcAft>
                          <a:spcPts val="0"/>
                        </a:spcAft>
                      </a:pPr>
                      <a:r>
                        <a:rPr lang="en-US" sz="700">
                          <a:effectLst/>
                        </a:rPr>
                        <a:t>Drug interactions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1794029"/>
                  </a:ext>
                </a:extLst>
              </a:tr>
              <a:tr h="438093">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67640" marR="0" indent="106045">
                        <a:lnSpc>
                          <a:spcPct val="85000"/>
                        </a:lnSpc>
                        <a:spcBef>
                          <a:spcPts val="570"/>
                        </a:spcBef>
                        <a:spcAft>
                          <a:spcPts val="0"/>
                        </a:spcAft>
                      </a:pPr>
                      <a:r>
                        <a:rPr lang="en-US" sz="700">
                          <a:effectLst/>
                        </a:rPr>
                        <a:t>Common evaluation of diabetes and hypoglycemia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0" marR="55880" indent="217805">
                        <a:lnSpc>
                          <a:spcPct val="85000"/>
                        </a:lnSpc>
                        <a:spcBef>
                          <a:spcPts val="570"/>
                        </a:spcBef>
                        <a:spcAft>
                          <a:spcPts val="0"/>
                        </a:spcAft>
                      </a:pPr>
                      <a:r>
                        <a:rPr lang="en-US" sz="700">
                          <a:effectLst/>
                        </a:rPr>
                        <a:t>Endocrine disorders (e.g., early diabetes mellitus)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2569527160"/>
                  </a:ext>
                </a:extLst>
              </a:tr>
              <a:tr h="292062">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755" marR="77470" algn="ctr">
                        <a:spcBef>
                          <a:spcPts val="435"/>
                        </a:spcBef>
                        <a:spcAft>
                          <a:spcPts val="0"/>
                        </a:spcAft>
                      </a:pPr>
                      <a:r>
                        <a:rPr lang="en-US" sz="700">
                          <a:effectLst/>
                        </a:rPr>
                        <a:t>Malnutrition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917340939"/>
                  </a:ext>
                </a:extLst>
              </a:tr>
              <a:tr h="322600">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755" marR="107315" algn="ctr">
                        <a:spcBef>
                          <a:spcPts val="435"/>
                        </a:spcBef>
                        <a:spcAft>
                          <a:spcPts val="0"/>
                        </a:spcAft>
                      </a:pPr>
                      <a:r>
                        <a:rPr lang="en-US" sz="700">
                          <a:effectLst/>
                        </a:rPr>
                        <a:t>Liver damage (alcoholism)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2590436316"/>
                  </a:ext>
                </a:extLst>
              </a:tr>
              <a:tr h="292062">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755" marR="107315" algn="ctr">
                        <a:spcBef>
                          <a:spcPts val="435"/>
                        </a:spcBef>
                        <a:spcAft>
                          <a:spcPts val="0"/>
                        </a:spcAft>
                      </a:pPr>
                      <a:r>
                        <a:rPr lang="en-US" sz="700">
                          <a:effectLst/>
                        </a:rPr>
                        <a:t>Insulin overdose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1319207324"/>
                  </a:ext>
                </a:extLst>
              </a:tr>
              <a:tr h="672213">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120" marR="107315" algn="ctr">
                        <a:spcBef>
                          <a:spcPts val="435"/>
                        </a:spcBef>
                        <a:spcAft>
                          <a:spcPts val="0"/>
                        </a:spcAft>
                      </a:pPr>
                      <a:r>
                        <a:rPr lang="en-US" sz="700">
                          <a:effectLst/>
                        </a:rPr>
                        <a:t>Hypoglycemia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1549433968"/>
                  </a:ext>
                </a:extLst>
              </a:tr>
              <a:tr h="656722">
                <a:tc>
                  <a:txBody>
                    <a:bodyPr/>
                    <a:lstStyle/>
                    <a:p>
                      <a:pPr marL="127000" marR="0">
                        <a:spcBef>
                          <a:spcPts val="460"/>
                        </a:spcBef>
                        <a:spcAft>
                          <a:spcPts val="0"/>
                        </a:spcAft>
                      </a:pPr>
                      <a:r>
                        <a:rPr lang="en-US" sz="700">
                          <a:effectLst/>
                        </a:rPr>
                        <a:t>Uric acid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7945" marR="44450" indent="66675">
                        <a:lnSpc>
                          <a:spcPct val="85000"/>
                        </a:lnSpc>
                        <a:spcBef>
                          <a:spcPts val="580"/>
                        </a:spcBef>
                        <a:spcAft>
                          <a:spcPts val="0"/>
                        </a:spcAft>
                      </a:pPr>
                      <a:r>
                        <a:rPr lang="en-US" sz="700">
                          <a:effectLst/>
                        </a:rPr>
                        <a:t>Evaluation of gout, recurrent urinary stones, or kidney failure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755" marR="106680" algn="ctr">
                        <a:spcBef>
                          <a:spcPts val="445"/>
                        </a:spcBef>
                        <a:spcAft>
                          <a:spcPts val="0"/>
                        </a:spcAft>
                      </a:pPr>
                      <a:r>
                        <a:rPr lang="en-US" sz="700">
                          <a:effectLst/>
                        </a:rPr>
                        <a:t>Overhydration</a:t>
                      </a:r>
                      <a:endParaRPr lang="en-US" sz="800">
                        <a:effectLst/>
                      </a:endParaRPr>
                    </a:p>
                    <a:p>
                      <a:pPr marL="198755" marR="107315" algn="ctr">
                        <a:spcBef>
                          <a:spcPts val="880"/>
                        </a:spcBef>
                        <a:spcAft>
                          <a:spcPts val="0"/>
                        </a:spcAft>
                      </a:pPr>
                      <a:r>
                        <a:rPr lang="en-US" sz="700">
                          <a:effectLst/>
                        </a:rPr>
                        <a:t>Severe liver damage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2080" marR="131445" algn="ctr">
                        <a:spcBef>
                          <a:spcPts val="445"/>
                        </a:spcBef>
                        <a:spcAft>
                          <a:spcPts val="0"/>
                        </a:spcAft>
                      </a:pPr>
                      <a:r>
                        <a:rPr lang="en-US" sz="700">
                          <a:effectLst/>
                        </a:rPr>
                        <a:t>Gout</a:t>
                      </a:r>
                      <a:endParaRPr lang="en-US" sz="800">
                        <a:effectLst/>
                      </a:endParaRPr>
                    </a:p>
                    <a:p>
                      <a:pPr marL="131445" marR="131445" algn="ctr">
                        <a:spcBef>
                          <a:spcPts val="880"/>
                        </a:spcBef>
                        <a:spcAft>
                          <a:spcPts val="0"/>
                        </a:spcAft>
                      </a:pPr>
                      <a:r>
                        <a:rPr lang="en-US" sz="700">
                          <a:effectLst/>
                        </a:rPr>
                        <a:t>Impaired kidney function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08171972"/>
                  </a:ext>
                </a:extLst>
              </a:tr>
              <a:tr h="292062">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120" marR="107315" algn="ctr">
                        <a:spcBef>
                          <a:spcPts val="435"/>
                        </a:spcBef>
                        <a:spcAft>
                          <a:spcPts val="0"/>
                        </a:spcAft>
                      </a:pPr>
                      <a:r>
                        <a:rPr lang="en-US" sz="700">
                          <a:effectLst/>
                        </a:rPr>
                        <a:t>Malnutrition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1445" marR="131445" algn="ctr">
                        <a:spcBef>
                          <a:spcPts val="435"/>
                        </a:spcBef>
                        <a:spcAft>
                          <a:spcPts val="0"/>
                        </a:spcAft>
                      </a:pPr>
                      <a:r>
                        <a:rPr lang="en-US" sz="700">
                          <a:effectLst/>
                        </a:rPr>
                        <a:t>Leukemia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44822872"/>
                  </a:ext>
                </a:extLst>
              </a:tr>
              <a:tr h="292062">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8755" marR="107315" algn="ctr">
                        <a:spcBef>
                          <a:spcPts val="435"/>
                        </a:spcBef>
                        <a:spcAft>
                          <a:spcPts val="0"/>
                        </a:spcAft>
                      </a:pPr>
                      <a:r>
                        <a:rPr lang="en-US" sz="700">
                          <a:effectLst/>
                        </a:rPr>
                        <a:t>Low protein intake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1445" marR="131445" algn="ctr">
                        <a:spcBef>
                          <a:spcPts val="435"/>
                        </a:spcBef>
                        <a:spcAft>
                          <a:spcPts val="0"/>
                        </a:spcAft>
                      </a:pPr>
                      <a:r>
                        <a:rPr lang="en-US" sz="700">
                          <a:effectLst/>
                        </a:rPr>
                        <a:t>Dehydration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50933800"/>
                  </a:ext>
                </a:extLst>
              </a:tr>
              <a:tr h="292062">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1445" marR="131445" algn="ctr">
                        <a:spcBef>
                          <a:spcPts val="435"/>
                        </a:spcBef>
                        <a:spcAft>
                          <a:spcPts val="0"/>
                        </a:spcAft>
                      </a:pPr>
                      <a:r>
                        <a:rPr lang="en-US" sz="700">
                          <a:effectLst/>
                        </a:rPr>
                        <a:t>Shock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89922359"/>
                  </a:ext>
                </a:extLst>
              </a:tr>
              <a:tr h="322600">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1445" marR="131445" algn="ctr">
                        <a:spcBef>
                          <a:spcPts val="435"/>
                        </a:spcBef>
                        <a:spcAft>
                          <a:spcPts val="0"/>
                        </a:spcAft>
                      </a:pPr>
                      <a:r>
                        <a:rPr lang="en-US" sz="700">
                          <a:effectLst/>
                        </a:rPr>
                        <a:t>Urinary tract obstruction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87872232"/>
                  </a:ext>
                </a:extLst>
              </a:tr>
              <a:tr h="495808">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7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1445" marR="131445" algn="ctr">
                        <a:spcBef>
                          <a:spcPts val="435"/>
                        </a:spcBef>
                        <a:spcAft>
                          <a:spcPts val="0"/>
                        </a:spcAft>
                      </a:pPr>
                      <a:r>
                        <a:rPr lang="en-US" sz="700">
                          <a:effectLst/>
                        </a:rPr>
                        <a:t>High protein intake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6745019"/>
                  </a:ext>
                </a:extLst>
              </a:tr>
              <a:tr h="1268384">
                <a:tc gridSpan="4">
                  <a:txBody>
                    <a:bodyPr/>
                    <a:lstStyle/>
                    <a:p>
                      <a:pPr marL="0" marR="0">
                        <a:spcBef>
                          <a:spcPts val="0"/>
                        </a:spcBef>
                        <a:spcAft>
                          <a:spcPts val="0"/>
                        </a:spcAft>
                      </a:pPr>
                      <a:r>
                        <a:rPr lang="en-US" sz="7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2207459"/>
                  </a:ext>
                </a:extLst>
              </a:tr>
            </a:tbl>
          </a:graphicData>
        </a:graphic>
      </p:graphicFrame>
    </p:spTree>
    <p:extLst>
      <p:ext uri="{BB962C8B-B14F-4D97-AF65-F5344CB8AC3E}">
        <p14:creationId xmlns:p14="http://schemas.microsoft.com/office/powerpoint/2010/main" val="2845959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A405-F749-4092-9951-CBCDA13EF1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F4710C-2DD1-447C-8638-1E500AB2E34E}"/>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E1D58F73-3DB0-4D8A-A636-D26AFBB21467}"/>
              </a:ext>
            </a:extLst>
          </p:cNvPr>
          <p:cNvGraphicFramePr>
            <a:graphicFrameLocks noChangeAspect="1"/>
          </p:cNvGraphicFramePr>
          <p:nvPr/>
        </p:nvGraphicFramePr>
        <p:xfrm>
          <a:off x="874058" y="117800"/>
          <a:ext cx="10632141" cy="6720249"/>
        </p:xfrm>
        <a:graphic>
          <a:graphicData uri="http://schemas.openxmlformats.org/presentationml/2006/ole">
            <mc:AlternateContent xmlns:mc="http://schemas.openxmlformats.org/markup-compatibility/2006">
              <mc:Choice xmlns:v="urn:schemas-microsoft-com:vml" Requires="v">
                <p:oleObj spid="_x0000_s3105" name="Document" r:id="rId3" imgW="6770624" imgH="9024060" progId="Word.Document.12">
                  <p:embed/>
                </p:oleObj>
              </mc:Choice>
              <mc:Fallback>
                <p:oleObj name="Document" r:id="rId3" imgW="6770624" imgH="9024060" progId="Word.Document.12">
                  <p:embed/>
                  <p:pic>
                    <p:nvPicPr>
                      <p:cNvPr id="4" name="Object 3">
                        <a:extLst>
                          <a:ext uri="{FF2B5EF4-FFF2-40B4-BE49-F238E27FC236}">
                            <a16:creationId xmlns:a16="http://schemas.microsoft.com/office/drawing/2014/main" id="{E1D58F73-3DB0-4D8A-A636-D26AFBB21467}"/>
                          </a:ext>
                        </a:extLst>
                      </p:cNvPr>
                      <p:cNvPicPr/>
                      <p:nvPr/>
                    </p:nvPicPr>
                    <p:blipFill>
                      <a:blip r:embed="rId4"/>
                      <a:stretch>
                        <a:fillRect/>
                      </a:stretch>
                    </p:blipFill>
                    <p:spPr>
                      <a:xfrm>
                        <a:off x="874058" y="117800"/>
                        <a:ext cx="10632141" cy="6720249"/>
                      </a:xfrm>
                      <a:prstGeom prst="rect">
                        <a:avLst/>
                      </a:prstGeom>
                    </p:spPr>
                  </p:pic>
                </p:oleObj>
              </mc:Fallback>
            </mc:AlternateContent>
          </a:graphicData>
        </a:graphic>
      </p:graphicFrame>
    </p:spTree>
    <p:extLst>
      <p:ext uri="{BB962C8B-B14F-4D97-AF65-F5344CB8AC3E}">
        <p14:creationId xmlns:p14="http://schemas.microsoft.com/office/powerpoint/2010/main" val="4183736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CF6F-B6D5-4FA5-8EF9-5DBD207444B1}"/>
              </a:ext>
            </a:extLst>
          </p:cNvPr>
          <p:cNvSpPr>
            <a:spLocks noGrp="1"/>
          </p:cNvSpPr>
          <p:nvPr>
            <p:ph type="title"/>
          </p:nvPr>
        </p:nvSpPr>
        <p:spPr/>
        <p:txBody>
          <a:bodyPr/>
          <a:lstStyle/>
          <a:p>
            <a:r>
              <a:rPr lang="en-US" dirty="0"/>
              <a:t>Home Labs</a:t>
            </a:r>
          </a:p>
        </p:txBody>
      </p:sp>
      <p:sp>
        <p:nvSpPr>
          <p:cNvPr id="3" name="Content Placeholder 2">
            <a:extLst>
              <a:ext uri="{FF2B5EF4-FFF2-40B4-BE49-F238E27FC236}">
                <a16:creationId xmlns:a16="http://schemas.microsoft.com/office/drawing/2014/main" id="{3F4BF26E-B43F-40B6-AD37-8423D54ECD1D}"/>
              </a:ext>
            </a:extLst>
          </p:cNvPr>
          <p:cNvSpPr>
            <a:spLocks noGrp="1"/>
          </p:cNvSpPr>
          <p:nvPr>
            <p:ph idx="1"/>
          </p:nvPr>
        </p:nvSpPr>
        <p:spPr/>
        <p:txBody>
          <a:bodyPr/>
          <a:lstStyle/>
          <a:p>
            <a:r>
              <a:rPr lang="en-US" dirty="0">
                <a:hlinkClick r:id="rId2"/>
              </a:rPr>
              <a:t>https://www.amazon.com/Second-Generation-Immunochemical-Colorectal-Cancer/dp/B00ICK0ZPK</a:t>
            </a:r>
            <a:endParaRPr lang="en-US" dirty="0"/>
          </a:p>
        </p:txBody>
      </p:sp>
    </p:spTree>
    <p:extLst>
      <p:ext uri="{BB962C8B-B14F-4D97-AF65-F5344CB8AC3E}">
        <p14:creationId xmlns:p14="http://schemas.microsoft.com/office/powerpoint/2010/main" val="285330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4DF0-18C8-4790-A5EC-B2EAE23F4AB9}"/>
              </a:ext>
            </a:extLst>
          </p:cNvPr>
          <p:cNvSpPr>
            <a:spLocks noGrp="1"/>
          </p:cNvSpPr>
          <p:nvPr>
            <p:ph type="title"/>
          </p:nvPr>
        </p:nvSpPr>
        <p:spPr>
          <a:xfrm>
            <a:off x="646111" y="452718"/>
            <a:ext cx="9404723" cy="792608"/>
          </a:xfrm>
        </p:spPr>
        <p:txBody>
          <a:bodyPr/>
          <a:lstStyle/>
          <a:p>
            <a:r>
              <a:rPr lang="en-US" dirty="0"/>
              <a:t>DPC-PCP</a:t>
            </a:r>
          </a:p>
        </p:txBody>
      </p:sp>
      <p:sp>
        <p:nvSpPr>
          <p:cNvPr id="3" name="Content Placeholder 2">
            <a:extLst>
              <a:ext uri="{FF2B5EF4-FFF2-40B4-BE49-F238E27FC236}">
                <a16:creationId xmlns:a16="http://schemas.microsoft.com/office/drawing/2014/main" id="{A3E84AD9-203B-4C42-94DC-7133A5BA7FA7}"/>
              </a:ext>
            </a:extLst>
          </p:cNvPr>
          <p:cNvSpPr>
            <a:spLocks noGrp="1"/>
          </p:cNvSpPr>
          <p:nvPr>
            <p:ph idx="1"/>
          </p:nvPr>
        </p:nvSpPr>
        <p:spPr>
          <a:xfrm>
            <a:off x="1103312" y="1445624"/>
            <a:ext cx="8946541" cy="4802776"/>
          </a:xfrm>
          <a:solidFill>
            <a:schemeClr val="bg1"/>
          </a:solidFill>
        </p:spPr>
        <p:txBody>
          <a:bodyPr>
            <a:normAutofit/>
          </a:bodyPr>
          <a:lstStyle/>
          <a:p>
            <a:r>
              <a:rPr lang="en-US" sz="2800" b="1" dirty="0"/>
              <a:t>“Primary care provider” means a health care provider licensed under chapter 458, chapter 459, chapter 460, or chapter 464, or a primary care group practice, who provides primary care services to patients.</a:t>
            </a:r>
          </a:p>
          <a:p>
            <a:r>
              <a:rPr lang="en-US" sz="2400" b="1" dirty="0"/>
              <a:t>“Primary care services” means the </a:t>
            </a:r>
          </a:p>
          <a:p>
            <a:r>
              <a:rPr lang="en-US" sz="3200" b="1" dirty="0">
                <a:solidFill>
                  <a:srgbClr val="FF0000"/>
                </a:solidFill>
              </a:rPr>
              <a:t>screening, assessment, diagnosis, and treatment of a patient</a:t>
            </a:r>
          </a:p>
          <a:p>
            <a:r>
              <a:rPr lang="en-US" sz="2400" b="1" dirty="0"/>
              <a:t> conducted within the competency and training of the primary care provider for the purpose of promoting health or detecting and managing disease or injury.</a:t>
            </a:r>
            <a:endParaRPr lang="en-US" sz="3200" b="1" dirty="0"/>
          </a:p>
        </p:txBody>
      </p:sp>
    </p:spTree>
    <p:extLst>
      <p:ext uri="{BB962C8B-B14F-4D97-AF65-F5344CB8AC3E}">
        <p14:creationId xmlns:p14="http://schemas.microsoft.com/office/powerpoint/2010/main" val="2715983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2FD9-8B95-4AE2-9AA0-2BE8CFCCB3D2}"/>
              </a:ext>
            </a:extLst>
          </p:cNvPr>
          <p:cNvSpPr>
            <a:spLocks noGrp="1"/>
          </p:cNvSpPr>
          <p:nvPr>
            <p:ph type="title"/>
          </p:nvPr>
        </p:nvSpPr>
        <p:spPr>
          <a:xfrm>
            <a:off x="381953" y="431346"/>
            <a:ext cx="11258550" cy="1144905"/>
          </a:xfrm>
        </p:spPr>
        <p:txBody>
          <a:bodyPr>
            <a:noAutofit/>
          </a:bodyPr>
          <a:lstStyle/>
          <a:p>
            <a:r>
              <a:rPr lang="en-US" sz="3200" dirty="0">
                <a:solidFill>
                  <a:srgbClr val="FFFF00"/>
                </a:solidFill>
                <a:latin typeface="Helvetica Neue"/>
              </a:rPr>
              <a:t>How healthcare providers can use wearables to reimagine the delivery of care…</a:t>
            </a:r>
            <a:br>
              <a:rPr lang="en-US" sz="3200" dirty="0">
                <a:solidFill>
                  <a:srgbClr val="FFFF00"/>
                </a:solidFill>
                <a:latin typeface="Helvetica Neue"/>
              </a:rPr>
            </a:br>
            <a:endParaRPr lang="en-US" sz="3200" dirty="0">
              <a:solidFill>
                <a:srgbClr val="FFFF00"/>
              </a:solidFill>
            </a:endParaRPr>
          </a:p>
        </p:txBody>
      </p:sp>
      <p:sp>
        <p:nvSpPr>
          <p:cNvPr id="3" name="Content Placeholder 2">
            <a:extLst>
              <a:ext uri="{FF2B5EF4-FFF2-40B4-BE49-F238E27FC236}">
                <a16:creationId xmlns:a16="http://schemas.microsoft.com/office/drawing/2014/main" id="{A2BDA7A9-9645-4B38-9B63-974BA272047A}"/>
              </a:ext>
            </a:extLst>
          </p:cNvPr>
          <p:cNvSpPr>
            <a:spLocks noGrp="1"/>
          </p:cNvSpPr>
          <p:nvPr>
            <p:ph idx="1"/>
          </p:nvPr>
        </p:nvSpPr>
        <p:spPr>
          <a:xfrm>
            <a:off x="685800" y="1800225"/>
            <a:ext cx="10820400" cy="4800599"/>
          </a:xfrm>
        </p:spPr>
        <p:txBody>
          <a:bodyPr>
            <a:normAutofit/>
          </a:bodyPr>
          <a:lstStyle/>
          <a:p>
            <a:r>
              <a:rPr lang="en-US" sz="2400" b="1" dirty="0"/>
              <a:t>After a shaky start, wearables — including smartwatches, fitness trackers, and other connected devices — have gained traction in the healthcare industry driven by consumers' demand to play a more active role in managing their health. </a:t>
            </a:r>
            <a:br>
              <a:rPr lang="en-US" sz="2400" b="1" dirty="0"/>
            </a:br>
            <a:br>
              <a:rPr lang="en-US" sz="2400" b="1" dirty="0"/>
            </a:br>
            <a:r>
              <a:rPr lang="en-US" sz="2400" b="1" dirty="0"/>
              <a:t>US consumer use of wearables for health purposes jumped from 9% in 2014 to 33% in 2018. And penetration should continue to climb — more than 80% of consumers are willing to wear tech that measures health data. </a:t>
            </a:r>
            <a:br>
              <a:rPr lang="en-US" sz="2400" b="1" dirty="0"/>
            </a:br>
            <a:br>
              <a:rPr lang="en-US" sz="2400" b="1" dirty="0"/>
            </a:br>
            <a:r>
              <a:rPr lang="en-US" sz="2400" b="1" dirty="0"/>
              <a:t>The growing adoption of wearables and the breadth of health functions they offer will paint a fuller picture of consumer health and behavior, enabling healthcare organizations to differentiate from the competition, drive value, and engage consumers. </a:t>
            </a:r>
          </a:p>
        </p:txBody>
      </p:sp>
    </p:spTree>
    <p:extLst>
      <p:ext uri="{BB962C8B-B14F-4D97-AF65-F5344CB8AC3E}">
        <p14:creationId xmlns:p14="http://schemas.microsoft.com/office/powerpoint/2010/main" val="1349978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7D15-6195-4E1F-B5C8-D5C3FE0A7C26}"/>
              </a:ext>
            </a:extLst>
          </p:cNvPr>
          <p:cNvSpPr>
            <a:spLocks noGrp="1"/>
          </p:cNvSpPr>
          <p:nvPr>
            <p:ph type="title"/>
          </p:nvPr>
        </p:nvSpPr>
        <p:spPr>
          <a:xfrm>
            <a:off x="2895600" y="192873"/>
            <a:ext cx="8610600" cy="1293028"/>
          </a:xfrm>
        </p:spPr>
        <p:txBody>
          <a:bodyPr/>
          <a:lstStyle/>
          <a:p>
            <a:r>
              <a:rPr lang="en-US" dirty="0"/>
              <a:t>Wearables</a:t>
            </a:r>
          </a:p>
        </p:txBody>
      </p:sp>
      <p:pic>
        <p:nvPicPr>
          <p:cNvPr id="4" name="Content Placeholder 3">
            <a:extLst>
              <a:ext uri="{FF2B5EF4-FFF2-40B4-BE49-F238E27FC236}">
                <a16:creationId xmlns:a16="http://schemas.microsoft.com/office/drawing/2014/main" id="{9E8BEE66-FE8F-4136-A974-3F855BE1D631}"/>
              </a:ext>
            </a:extLst>
          </p:cNvPr>
          <p:cNvPicPr>
            <a:picLocks noGrp="1" noChangeAspect="1"/>
          </p:cNvPicPr>
          <p:nvPr>
            <p:ph idx="1"/>
          </p:nvPr>
        </p:nvPicPr>
        <p:blipFill>
          <a:blip r:embed="rId2"/>
          <a:stretch>
            <a:fillRect/>
          </a:stretch>
        </p:blipFill>
        <p:spPr>
          <a:xfrm>
            <a:off x="2447109" y="1400334"/>
            <a:ext cx="7106194" cy="5329645"/>
          </a:xfrm>
          <a:prstGeom prst="rect">
            <a:avLst/>
          </a:prstGeom>
        </p:spPr>
      </p:pic>
    </p:spTree>
    <p:extLst>
      <p:ext uri="{BB962C8B-B14F-4D97-AF65-F5344CB8AC3E}">
        <p14:creationId xmlns:p14="http://schemas.microsoft.com/office/powerpoint/2010/main" val="2333990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0DEC-2D71-4FE6-A0F6-656FF9968B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BEC139-0BC4-4213-A508-16C5B84CAC63}"/>
              </a:ext>
            </a:extLst>
          </p:cNvPr>
          <p:cNvSpPr>
            <a:spLocks noGrp="1"/>
          </p:cNvSpPr>
          <p:nvPr>
            <p:ph idx="1"/>
          </p:nvPr>
        </p:nvSpPr>
        <p:spPr/>
        <p:txBody>
          <a:bodyPr/>
          <a:lstStyle/>
          <a:p>
            <a:r>
              <a:rPr lang="en-US" b="1" i="1" dirty="0"/>
              <a:t>Here are some other key points from this coverage:</a:t>
            </a:r>
            <a:br>
              <a:rPr lang="en-US" dirty="0"/>
            </a:br>
            <a:r>
              <a:rPr lang="en-US" i="1" dirty="0"/>
              <a:t>Wearable devices can help providers navigate the shift toward VBC and better manage chronic disease. 91% of healthcare providers surveyed say wearables are a key component of their IoT health solutions.</a:t>
            </a:r>
          </a:p>
          <a:p>
            <a:r>
              <a:rPr lang="en-US" i="1" dirty="0"/>
              <a:t>Wearables could help providers redistribute the burden of care by empowering patients to manage a large portion of their own diseases. For example, diabetes patients who used a wearable insulin delivery device improved their blood sugar levels and reduced their pharmaceutical costs.</a:t>
            </a:r>
          </a:p>
          <a:p>
            <a:r>
              <a:rPr lang="en-US" i="1" dirty="0"/>
              <a:t>Automating the collection of health data could maximize staff productivity. If a patient shared biometric information captured in wearables prior to their annual office visit, primary care physicians (PCP) could save an average of five minutes per encounter.</a:t>
            </a:r>
          </a:p>
          <a:p>
            <a:endParaRPr lang="en-US" dirty="0"/>
          </a:p>
        </p:txBody>
      </p:sp>
    </p:spTree>
    <p:extLst>
      <p:ext uri="{BB962C8B-B14F-4D97-AF65-F5344CB8AC3E}">
        <p14:creationId xmlns:p14="http://schemas.microsoft.com/office/powerpoint/2010/main" val="4284432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074B-C19D-48E0-B969-2A824E5058BD}"/>
              </a:ext>
            </a:extLst>
          </p:cNvPr>
          <p:cNvSpPr>
            <a:spLocks noGrp="1"/>
          </p:cNvSpPr>
          <p:nvPr>
            <p:ph type="title"/>
          </p:nvPr>
        </p:nvSpPr>
        <p:spPr>
          <a:xfrm>
            <a:off x="2895600" y="215733"/>
            <a:ext cx="8610600" cy="594164"/>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A562F40E-C7D0-4EB1-8A8E-04845DC420CE}"/>
              </a:ext>
            </a:extLst>
          </p:cNvPr>
          <p:cNvSpPr>
            <a:spLocks noGrp="1"/>
          </p:cNvSpPr>
          <p:nvPr>
            <p:ph idx="1"/>
          </p:nvPr>
        </p:nvSpPr>
        <p:spPr>
          <a:xfrm>
            <a:off x="685800" y="1140823"/>
            <a:ext cx="10820400" cy="4024125"/>
          </a:xfrm>
        </p:spPr>
        <p:txBody>
          <a:bodyPr/>
          <a:lstStyle/>
          <a:p>
            <a:r>
              <a:rPr lang="en-US" dirty="0"/>
              <a:t>An Association Health Plan (AHP) is a specific type of ERISA-covered group health plan that is sponsored by a group or association of employers, instead of a single employer, to provide health coverage to the employees of the AHP’s employer members. Under ERISA, an AHP is both a group health plan and a multiple employer welfare arrangement (MEWA).</a:t>
            </a:r>
          </a:p>
          <a:p>
            <a:r>
              <a:rPr lang="en-US" dirty="0"/>
              <a:t>The Department’s new rule, published on June 21, 2018, allows more employer groups and associations to form AHPs, and allows AHPs to offer coverage to some or all employers in a state, city, county, or a multi-state metro area, or to businesses in a common trade, industry, line of business, or profession in any area, including nationwide. In addition, working owners without other employees (including sole proprietors) can join AHPs to receive health coverage for themselves and their families</a:t>
            </a:r>
          </a:p>
          <a:p>
            <a:endParaRPr lang="en-US" dirty="0"/>
          </a:p>
        </p:txBody>
      </p:sp>
    </p:spTree>
    <p:extLst>
      <p:ext uri="{BB962C8B-B14F-4D97-AF65-F5344CB8AC3E}">
        <p14:creationId xmlns:p14="http://schemas.microsoft.com/office/powerpoint/2010/main" val="4249028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80C7-1667-46B7-BDA5-A2B0BC9BF69E}"/>
              </a:ext>
            </a:extLst>
          </p:cNvPr>
          <p:cNvSpPr>
            <a:spLocks noGrp="1"/>
          </p:cNvSpPr>
          <p:nvPr>
            <p:ph type="title"/>
          </p:nvPr>
        </p:nvSpPr>
        <p:spPr>
          <a:xfrm>
            <a:off x="1196788" y="268466"/>
            <a:ext cx="10618694" cy="741698"/>
          </a:xfrm>
        </p:spPr>
        <p:txBody>
          <a:bodyPr/>
          <a:lstStyle/>
          <a:p>
            <a:r>
              <a:rPr lang="en-US" dirty="0"/>
              <a:t>What ERISA provisions apply to AHPs?</a:t>
            </a:r>
          </a:p>
        </p:txBody>
      </p:sp>
      <p:sp>
        <p:nvSpPr>
          <p:cNvPr id="3" name="Content Placeholder 2">
            <a:extLst>
              <a:ext uri="{FF2B5EF4-FFF2-40B4-BE49-F238E27FC236}">
                <a16:creationId xmlns:a16="http://schemas.microsoft.com/office/drawing/2014/main" id="{059AA76D-699F-4C07-AA1A-63998ED7B0B6}"/>
              </a:ext>
            </a:extLst>
          </p:cNvPr>
          <p:cNvSpPr>
            <a:spLocks noGrp="1"/>
          </p:cNvSpPr>
          <p:nvPr>
            <p:ph idx="1"/>
          </p:nvPr>
        </p:nvSpPr>
        <p:spPr>
          <a:xfrm>
            <a:off x="685800" y="1277472"/>
            <a:ext cx="10820400" cy="4941214"/>
          </a:xfrm>
        </p:spPr>
        <p:txBody>
          <a:bodyPr/>
          <a:lstStyle/>
          <a:p>
            <a:r>
              <a:rPr lang="en-US" dirty="0"/>
              <a:t>subject to reporting and disclosure requirements, claims procedure rules, and fiduciary rules</a:t>
            </a:r>
          </a:p>
          <a:p>
            <a:r>
              <a:rPr lang="en-US" dirty="0"/>
              <a:t>must comply with health care continuation coverage provisions under the Consolidated Omnibus Budget Reconciliation Act of 1985 (COBRA), and the health care protections provided in the Health Insurance Portability and Accountability Act (HIPAA), the Affordable Care Act, the Mental Health Parity and Addiction Equity Act, and other group health plan laws</a:t>
            </a:r>
          </a:p>
          <a:p>
            <a:endParaRPr lang="en-US" dirty="0"/>
          </a:p>
        </p:txBody>
      </p:sp>
    </p:spTree>
    <p:extLst>
      <p:ext uri="{BB962C8B-B14F-4D97-AF65-F5344CB8AC3E}">
        <p14:creationId xmlns:p14="http://schemas.microsoft.com/office/powerpoint/2010/main" val="789268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071B7-6216-4947-8F01-3C94ADBE8FFD}"/>
              </a:ext>
            </a:extLst>
          </p:cNvPr>
          <p:cNvSpPr>
            <a:spLocks noGrp="1"/>
          </p:cNvSpPr>
          <p:nvPr>
            <p:ph type="title"/>
          </p:nvPr>
        </p:nvSpPr>
        <p:spPr>
          <a:xfrm>
            <a:off x="2895600" y="764373"/>
            <a:ext cx="8610600" cy="1293028"/>
          </a:xfrm>
        </p:spPr>
        <p:txBody>
          <a:bodyPr>
            <a:normAutofit/>
          </a:bodyPr>
          <a:lstStyle/>
          <a:p>
            <a:r>
              <a:rPr lang="en-US" dirty="0"/>
              <a:t>AHP</a:t>
            </a:r>
          </a:p>
        </p:txBody>
      </p:sp>
      <p:graphicFrame>
        <p:nvGraphicFramePr>
          <p:cNvPr id="5" name="Content Placeholder 2">
            <a:extLst>
              <a:ext uri="{FF2B5EF4-FFF2-40B4-BE49-F238E27FC236}">
                <a16:creationId xmlns:a16="http://schemas.microsoft.com/office/drawing/2014/main" id="{55682102-14D0-40F9-A91C-65288C1F84E5}"/>
              </a:ext>
            </a:extLst>
          </p:cNvPr>
          <p:cNvGraphicFramePr>
            <a:graphicFrameLocks noGrp="1"/>
          </p:cNvGraphicFramePr>
          <p:nvPr>
            <p:ph idx="1"/>
            <p:extLst>
              <p:ext uri="{D42A27DB-BD31-4B8C-83A1-F6EECF244321}">
                <p14:modId xmlns:p14="http://schemas.microsoft.com/office/powerpoint/2010/main" val="2115884381"/>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0889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5B5F-F34D-4E4C-89A9-D307F595857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E773D32-8618-482C-9B35-58630836C6D0}"/>
              </a:ext>
            </a:extLst>
          </p:cNvPr>
          <p:cNvPicPr>
            <a:picLocks noGrp="1" noChangeAspect="1"/>
          </p:cNvPicPr>
          <p:nvPr>
            <p:ph idx="1"/>
          </p:nvPr>
        </p:nvPicPr>
        <p:blipFill>
          <a:blip r:embed="rId2"/>
          <a:stretch>
            <a:fillRect/>
          </a:stretch>
        </p:blipFill>
        <p:spPr>
          <a:xfrm>
            <a:off x="153021" y="457201"/>
            <a:ext cx="11761575" cy="6155440"/>
          </a:xfrm>
          <a:prstGeom prst="rect">
            <a:avLst/>
          </a:prstGeom>
        </p:spPr>
      </p:pic>
    </p:spTree>
    <p:extLst>
      <p:ext uri="{BB962C8B-B14F-4D97-AF65-F5344CB8AC3E}">
        <p14:creationId xmlns:p14="http://schemas.microsoft.com/office/powerpoint/2010/main" val="81509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1E41B15-CCBE-4C43-96B7-3D62F0B952B4}"/>
              </a:ext>
            </a:extLst>
          </p:cNvPr>
          <p:cNvSpPr/>
          <p:nvPr/>
        </p:nvSpPr>
        <p:spPr>
          <a:xfrm>
            <a:off x="557349" y="1580605"/>
            <a:ext cx="3239589" cy="1650309"/>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 NEVER REGAIN FULL FUNCTIONAL STATUS</a:t>
            </a:r>
          </a:p>
        </p:txBody>
      </p:sp>
      <p:sp>
        <p:nvSpPr>
          <p:cNvPr id="5" name="Rectangle: Rounded Corners 4">
            <a:extLst>
              <a:ext uri="{FF2B5EF4-FFF2-40B4-BE49-F238E27FC236}">
                <a16:creationId xmlns:a16="http://schemas.microsoft.com/office/drawing/2014/main" id="{4A719F38-C716-493F-A2E7-3EBAC8581501}"/>
              </a:ext>
            </a:extLst>
          </p:cNvPr>
          <p:cNvSpPr/>
          <p:nvPr/>
        </p:nvSpPr>
        <p:spPr>
          <a:xfrm>
            <a:off x="7881257" y="383176"/>
            <a:ext cx="4014652" cy="2394858"/>
          </a:xfrm>
          <a:prstGeom prst="roundRect">
            <a:avLst/>
          </a:prstGeom>
          <a:scene3d>
            <a:camera prst="isometricOffAxis2Left"/>
            <a:lightRig rig="threePt" dir="t"/>
          </a:scene3d>
          <a:sp3d>
            <a:bevelT prst="slope"/>
          </a:sp3d>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a:t>UNINTENDED CLINICAL CONSEQUENCES</a:t>
            </a:r>
          </a:p>
        </p:txBody>
      </p:sp>
      <p:sp>
        <p:nvSpPr>
          <p:cNvPr id="6" name="Rectangle 5">
            <a:extLst>
              <a:ext uri="{FF2B5EF4-FFF2-40B4-BE49-F238E27FC236}">
                <a16:creationId xmlns:a16="http://schemas.microsoft.com/office/drawing/2014/main" id="{3C1F7561-3402-438C-A115-59478A60E75B}"/>
              </a:ext>
            </a:extLst>
          </p:cNvPr>
          <p:cNvSpPr/>
          <p:nvPr/>
        </p:nvSpPr>
        <p:spPr>
          <a:xfrm>
            <a:off x="113211" y="294388"/>
            <a:ext cx="7532914" cy="95794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dirty="0"/>
              <a:t>WHY HOSPITAL SOME WHERE ELSE</a:t>
            </a:r>
          </a:p>
        </p:txBody>
      </p:sp>
      <p:sp>
        <p:nvSpPr>
          <p:cNvPr id="7" name="Rectangle: Rounded Corners 6">
            <a:extLst>
              <a:ext uri="{FF2B5EF4-FFF2-40B4-BE49-F238E27FC236}">
                <a16:creationId xmlns:a16="http://schemas.microsoft.com/office/drawing/2014/main" id="{5A8D062D-C3CF-441D-B666-148D4704DC0E}"/>
              </a:ext>
            </a:extLst>
          </p:cNvPr>
          <p:cNvSpPr/>
          <p:nvPr/>
        </p:nvSpPr>
        <p:spPr>
          <a:xfrm>
            <a:off x="640079" y="4053805"/>
            <a:ext cx="3239589" cy="1650309"/>
          </a:xfrm>
          <a:prstGeom prst="roundRect">
            <a:avLst>
              <a:gd name="adj" fmla="val 16667"/>
            </a:avLst>
          </a:prstGeom>
          <a:solidFill>
            <a:schemeClr val="accent1">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10% HOSPITAL ACQUIRED CONDITIONS</a:t>
            </a:r>
          </a:p>
        </p:txBody>
      </p:sp>
      <p:sp>
        <p:nvSpPr>
          <p:cNvPr id="8" name="Rectangle: Rounded Corners 7">
            <a:extLst>
              <a:ext uri="{FF2B5EF4-FFF2-40B4-BE49-F238E27FC236}">
                <a16:creationId xmlns:a16="http://schemas.microsoft.com/office/drawing/2014/main" id="{453C1F26-2CF7-4A44-BD12-F8F876260388}"/>
              </a:ext>
            </a:extLst>
          </p:cNvPr>
          <p:cNvSpPr/>
          <p:nvPr/>
        </p:nvSpPr>
        <p:spPr>
          <a:xfrm>
            <a:off x="4724399" y="2778068"/>
            <a:ext cx="3239588" cy="1750423"/>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20% SUFFER DELERIUM</a:t>
            </a:r>
          </a:p>
        </p:txBody>
      </p:sp>
      <p:sp>
        <p:nvSpPr>
          <p:cNvPr id="9" name="Rectangle: Rounded Corners 8">
            <a:extLst>
              <a:ext uri="{FF2B5EF4-FFF2-40B4-BE49-F238E27FC236}">
                <a16:creationId xmlns:a16="http://schemas.microsoft.com/office/drawing/2014/main" id="{76A87FE0-817F-4428-BD13-11A2CC1D5F27}"/>
              </a:ext>
            </a:extLst>
          </p:cNvPr>
          <p:cNvSpPr/>
          <p:nvPr/>
        </p:nvSpPr>
        <p:spPr>
          <a:xfrm>
            <a:off x="8377645" y="3492137"/>
            <a:ext cx="3518264" cy="2704047"/>
          </a:xfrm>
          <a:prstGeom prst="roundRect">
            <a:avLst>
              <a:gd name="adj" fmla="val 17472"/>
            </a:avLst>
          </a:prstGeom>
          <a:scene3d>
            <a:camera prst="perspectiveHeroicExtremeLeftFacing"/>
            <a:lightRig rig="threePt" dir="t"/>
          </a:scene3d>
          <a:sp3d>
            <a:bevelT w="50800" h="25400"/>
          </a:sp3d>
        </p:spPr>
        <p:style>
          <a:lnRef idx="0">
            <a:schemeClr val="dk1"/>
          </a:lnRef>
          <a:fillRef idx="3">
            <a:schemeClr val="dk1"/>
          </a:fillRef>
          <a:effectRef idx="3">
            <a:schemeClr val="dk1"/>
          </a:effectRef>
          <a:fontRef idx="minor">
            <a:schemeClr val="lt1"/>
          </a:fontRef>
        </p:style>
        <p:txBody>
          <a:bodyPr rtlCol="0" anchor="ctr"/>
          <a:lstStyle/>
          <a:p>
            <a:pPr algn="ctr"/>
            <a:r>
              <a:rPr lang="en-US" sz="4400" b="1" dirty="0"/>
              <a:t>EXPENSIVE</a:t>
            </a:r>
          </a:p>
        </p:txBody>
      </p:sp>
    </p:spTree>
    <p:extLst>
      <p:ext uri="{BB962C8B-B14F-4D97-AF65-F5344CB8AC3E}">
        <p14:creationId xmlns:p14="http://schemas.microsoft.com/office/powerpoint/2010/main" val="3063521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F2DA137-F9EC-4D56-B13B-C084F6C37F1B}"/>
              </a:ext>
            </a:extLst>
          </p:cNvPr>
          <p:cNvPicPr>
            <a:picLocks noGrp="1" noChangeAspect="1"/>
          </p:cNvPicPr>
          <p:nvPr>
            <p:ph idx="1"/>
          </p:nvPr>
        </p:nvPicPr>
        <p:blipFill>
          <a:blip r:embed="rId2"/>
          <a:stretch>
            <a:fillRect/>
          </a:stretch>
        </p:blipFill>
        <p:spPr>
          <a:xfrm>
            <a:off x="373995" y="329886"/>
            <a:ext cx="11420101" cy="6050594"/>
          </a:xfrm>
          <a:prstGeom prst="rect">
            <a:avLst/>
          </a:prstGeom>
        </p:spPr>
      </p:pic>
    </p:spTree>
    <p:extLst>
      <p:ext uri="{BB962C8B-B14F-4D97-AF65-F5344CB8AC3E}">
        <p14:creationId xmlns:p14="http://schemas.microsoft.com/office/powerpoint/2010/main" val="837607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38DB9-030F-40EF-A153-FBED4ACF821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9A612DC-6A96-44EB-84A5-4AB3DFDF44CB}"/>
              </a:ext>
            </a:extLst>
          </p:cNvPr>
          <p:cNvPicPr>
            <a:picLocks noGrp="1" noChangeAspect="1"/>
          </p:cNvPicPr>
          <p:nvPr>
            <p:ph idx="1"/>
          </p:nvPr>
        </p:nvPicPr>
        <p:blipFill>
          <a:blip r:embed="rId2"/>
          <a:stretch>
            <a:fillRect/>
          </a:stretch>
        </p:blipFill>
        <p:spPr>
          <a:xfrm>
            <a:off x="165383" y="96773"/>
            <a:ext cx="11872173" cy="6214086"/>
          </a:xfrm>
          <a:prstGeom prst="rect">
            <a:avLst/>
          </a:prstGeom>
        </p:spPr>
      </p:pic>
    </p:spTree>
    <p:extLst>
      <p:ext uri="{BB962C8B-B14F-4D97-AF65-F5344CB8AC3E}">
        <p14:creationId xmlns:p14="http://schemas.microsoft.com/office/powerpoint/2010/main" val="335691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B0E6-03A7-4066-A1BF-BECF42C75725}"/>
              </a:ext>
            </a:extLst>
          </p:cNvPr>
          <p:cNvSpPr>
            <a:spLocks noGrp="1"/>
          </p:cNvSpPr>
          <p:nvPr>
            <p:ph type="title"/>
          </p:nvPr>
        </p:nvSpPr>
        <p:spPr>
          <a:xfrm>
            <a:off x="645130" y="156627"/>
            <a:ext cx="9404723" cy="1019030"/>
          </a:xfrm>
        </p:spPr>
        <p:txBody>
          <a:bodyPr>
            <a:normAutofit fontScale="90000"/>
          </a:bodyPr>
          <a:lstStyle/>
          <a:p>
            <a:r>
              <a:rPr lang="en-US" sz="2800" b="1" dirty="0"/>
              <a:t>For purposes of this section, a direct primary care agreement must:</a:t>
            </a:r>
            <a:br>
              <a:rPr lang="en-US" sz="2800" b="1" dirty="0"/>
            </a:br>
            <a:br>
              <a:rPr lang="en-US" sz="2800" b="1" dirty="0"/>
            </a:br>
            <a:endParaRPr lang="en-US" sz="2800" b="1" dirty="0"/>
          </a:p>
        </p:txBody>
      </p:sp>
      <p:sp>
        <p:nvSpPr>
          <p:cNvPr id="3" name="Content Placeholder 2">
            <a:extLst>
              <a:ext uri="{FF2B5EF4-FFF2-40B4-BE49-F238E27FC236}">
                <a16:creationId xmlns:a16="http://schemas.microsoft.com/office/drawing/2014/main" id="{F018316E-A9EC-4A16-8E06-0573039D2F00}"/>
              </a:ext>
            </a:extLst>
          </p:cNvPr>
          <p:cNvSpPr>
            <a:spLocks noGrp="1"/>
          </p:cNvSpPr>
          <p:nvPr>
            <p:ph idx="1"/>
          </p:nvPr>
        </p:nvSpPr>
        <p:spPr>
          <a:xfrm>
            <a:off x="874220" y="1114697"/>
            <a:ext cx="10672650" cy="5586676"/>
          </a:xfrm>
          <a:solidFill>
            <a:schemeClr val="bg1"/>
          </a:solidFill>
        </p:spPr>
        <p:txBody>
          <a:bodyPr>
            <a:normAutofit lnSpcReduction="10000"/>
          </a:bodyPr>
          <a:lstStyle/>
          <a:p>
            <a:r>
              <a:rPr lang="en-US" b="1" u="sng" dirty="0"/>
              <a:t>Be in writing.</a:t>
            </a:r>
            <a:endParaRPr lang="en-US" b="1" dirty="0"/>
          </a:p>
          <a:p>
            <a:r>
              <a:rPr lang="en-US" b="1" dirty="0"/>
              <a:t>Be signed by the primary care provider or an agent of the primary care provider and the patient, the patient’s legal representative, or the patient’s employer</a:t>
            </a:r>
          </a:p>
          <a:p>
            <a:r>
              <a:rPr lang="en-US" b="1" dirty="0"/>
              <a:t>Allow a party to terminate the agreement by giving the other party at least 30 days’ advance written notice. The agreement may provide for immediate termination due to a violation of the physician-patient relationship or a breach of the terms of the agreement.</a:t>
            </a:r>
          </a:p>
          <a:p>
            <a:r>
              <a:rPr lang="en-US" b="1" dirty="0"/>
              <a:t>Describe the scope of primary care services that are covered by the monthly fee.</a:t>
            </a:r>
          </a:p>
          <a:p>
            <a:r>
              <a:rPr lang="en-US" b="1" dirty="0"/>
              <a:t>Specify the monthly fee and any fees for primary care services not covered by the monthly fee</a:t>
            </a:r>
          </a:p>
          <a:p>
            <a:r>
              <a:rPr lang="en-US" b="1" dirty="0"/>
              <a:t>Specify the duration of the agreement and any automatic renewal provisions.</a:t>
            </a:r>
          </a:p>
          <a:p>
            <a:r>
              <a:rPr lang="en-US" b="1" dirty="0"/>
              <a:t>Offer a refund to the patient, the patient’s legal representative, or the patient’s employer of monthly fees paid in advance if the primary care provider ceases to offer primary care services for any reason.</a:t>
            </a:r>
          </a:p>
          <a:p>
            <a:endParaRPr lang="en-US" b="1" dirty="0"/>
          </a:p>
        </p:txBody>
      </p:sp>
    </p:spTree>
    <p:extLst>
      <p:ext uri="{BB962C8B-B14F-4D97-AF65-F5344CB8AC3E}">
        <p14:creationId xmlns:p14="http://schemas.microsoft.com/office/powerpoint/2010/main" val="2414150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17D478-EDEF-4E1A-A8FA-03B0163B728A}"/>
              </a:ext>
            </a:extLst>
          </p:cNvPr>
          <p:cNvSpPr>
            <a:spLocks noGrp="1"/>
          </p:cNvSpPr>
          <p:nvPr>
            <p:ph type="title"/>
          </p:nvPr>
        </p:nvSpPr>
        <p:spPr>
          <a:xfrm>
            <a:off x="540124" y="180668"/>
            <a:ext cx="8610600" cy="917294"/>
          </a:xfrm>
          <a:prstGeom prst="rect">
            <a:avLst/>
          </a:prstGeom>
          <a:solidFill>
            <a:srgbClr val="002060"/>
          </a:solidFill>
          <a:scene3d>
            <a:camera prst="orthographicFront">
              <a:rot lat="0" lon="0" rev="0"/>
            </a:camera>
            <a:lightRig rig="threePt" dir="t"/>
          </a:scene3d>
          <a:sp3d>
            <a:bevelT w="50800" h="25400"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dirty="0"/>
              <a:t>HOSPITAL SOME WHERE ELSE</a:t>
            </a:r>
          </a:p>
        </p:txBody>
      </p:sp>
      <p:sp>
        <p:nvSpPr>
          <p:cNvPr id="5" name="Rectangle: Rounded Corners 4">
            <a:extLst>
              <a:ext uri="{FF2B5EF4-FFF2-40B4-BE49-F238E27FC236}">
                <a16:creationId xmlns:a16="http://schemas.microsoft.com/office/drawing/2014/main" id="{86AFEA55-57CA-490C-AF3A-286F9953FFE3}"/>
              </a:ext>
            </a:extLst>
          </p:cNvPr>
          <p:cNvSpPr/>
          <p:nvPr/>
        </p:nvSpPr>
        <p:spPr>
          <a:xfrm>
            <a:off x="8081683" y="1429217"/>
            <a:ext cx="3953435" cy="1116106"/>
          </a:xfrm>
          <a:prstGeom prst="roundRect">
            <a:avLst/>
          </a:prstGeom>
          <a:ln>
            <a:solidFill>
              <a:srgbClr val="FFFF00"/>
            </a:solidFill>
          </a:ln>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INFECTION</a:t>
            </a:r>
          </a:p>
        </p:txBody>
      </p:sp>
      <p:sp>
        <p:nvSpPr>
          <p:cNvPr id="6" name="Rectangle 5">
            <a:extLst>
              <a:ext uri="{FF2B5EF4-FFF2-40B4-BE49-F238E27FC236}">
                <a16:creationId xmlns:a16="http://schemas.microsoft.com/office/drawing/2014/main" id="{C1AEFD0C-871E-4A6E-9144-039ADD5D679D}"/>
              </a:ext>
            </a:extLst>
          </p:cNvPr>
          <p:cNvSpPr/>
          <p:nvPr/>
        </p:nvSpPr>
        <p:spPr>
          <a:xfrm>
            <a:off x="540124" y="1483005"/>
            <a:ext cx="3570194" cy="1116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HOSPITAL ASSOCIATED INFECTIONS</a:t>
            </a:r>
          </a:p>
        </p:txBody>
      </p:sp>
      <p:sp>
        <p:nvSpPr>
          <p:cNvPr id="7" name="Rectangle: Rounded Corners 6">
            <a:extLst>
              <a:ext uri="{FF2B5EF4-FFF2-40B4-BE49-F238E27FC236}">
                <a16:creationId xmlns:a16="http://schemas.microsoft.com/office/drawing/2014/main" id="{F9DADD3F-488D-4F10-934A-09396AB6DDA3}"/>
              </a:ext>
            </a:extLst>
          </p:cNvPr>
          <p:cNvSpPr/>
          <p:nvPr/>
        </p:nvSpPr>
        <p:spPr>
          <a:xfrm>
            <a:off x="927849" y="2890353"/>
            <a:ext cx="2339788" cy="6589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CENTRAL LINE BLOOD STREAM</a:t>
            </a:r>
          </a:p>
        </p:txBody>
      </p:sp>
      <p:sp>
        <p:nvSpPr>
          <p:cNvPr id="8" name="Rectangle: Rounded Corners 7">
            <a:extLst>
              <a:ext uri="{FF2B5EF4-FFF2-40B4-BE49-F238E27FC236}">
                <a16:creationId xmlns:a16="http://schemas.microsoft.com/office/drawing/2014/main" id="{0203B932-02D9-4977-A194-0E57571453EE}"/>
              </a:ext>
            </a:extLst>
          </p:cNvPr>
          <p:cNvSpPr/>
          <p:nvPr/>
        </p:nvSpPr>
        <p:spPr>
          <a:xfrm>
            <a:off x="900954" y="3840502"/>
            <a:ext cx="2339788" cy="6589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CATHETER UTI</a:t>
            </a:r>
          </a:p>
        </p:txBody>
      </p:sp>
      <p:sp>
        <p:nvSpPr>
          <p:cNvPr id="9" name="Rectangle: Rounded Corners 8">
            <a:extLst>
              <a:ext uri="{FF2B5EF4-FFF2-40B4-BE49-F238E27FC236}">
                <a16:creationId xmlns:a16="http://schemas.microsoft.com/office/drawing/2014/main" id="{257961B9-00F4-4AAB-AACE-04E8D15024A6}"/>
              </a:ext>
            </a:extLst>
          </p:cNvPr>
          <p:cNvSpPr/>
          <p:nvPr/>
        </p:nvSpPr>
        <p:spPr>
          <a:xfrm>
            <a:off x="900954" y="4716089"/>
            <a:ext cx="2339788" cy="6589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SURGICAL SITE</a:t>
            </a:r>
          </a:p>
        </p:txBody>
      </p:sp>
      <p:sp>
        <p:nvSpPr>
          <p:cNvPr id="10" name="Rectangle: Rounded Corners 9">
            <a:extLst>
              <a:ext uri="{FF2B5EF4-FFF2-40B4-BE49-F238E27FC236}">
                <a16:creationId xmlns:a16="http://schemas.microsoft.com/office/drawing/2014/main" id="{805D19F8-8785-41B3-9F24-AAB6D608B6C6}"/>
              </a:ext>
            </a:extLst>
          </p:cNvPr>
          <p:cNvSpPr/>
          <p:nvPr/>
        </p:nvSpPr>
        <p:spPr>
          <a:xfrm>
            <a:off x="900954" y="5740800"/>
            <a:ext cx="2339788" cy="93653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VENTILATOR ASSOCIATED PNEUMONIA</a:t>
            </a:r>
          </a:p>
        </p:txBody>
      </p:sp>
      <p:sp>
        <p:nvSpPr>
          <p:cNvPr id="11" name="Rectangle: Top Corners Rounded 10">
            <a:extLst>
              <a:ext uri="{FF2B5EF4-FFF2-40B4-BE49-F238E27FC236}">
                <a16:creationId xmlns:a16="http://schemas.microsoft.com/office/drawing/2014/main" id="{7A9A0A07-3334-41EF-98B5-30DA3A113089}"/>
              </a:ext>
            </a:extLst>
          </p:cNvPr>
          <p:cNvSpPr/>
          <p:nvPr/>
        </p:nvSpPr>
        <p:spPr>
          <a:xfrm>
            <a:off x="4558549" y="1842468"/>
            <a:ext cx="2877671" cy="887506"/>
          </a:xfrm>
          <a:prstGeom prst="round2SameRect">
            <a:avLst>
              <a:gd name="adj1" fmla="val 22728"/>
              <a:gd name="adj2" fmla="val 0"/>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SKIN AND SKIN STRUCTURE INFECTIONS</a:t>
            </a:r>
          </a:p>
        </p:txBody>
      </p:sp>
      <p:sp>
        <p:nvSpPr>
          <p:cNvPr id="12" name="Rectangle: Top Corners Rounded 11">
            <a:extLst>
              <a:ext uri="{FF2B5EF4-FFF2-40B4-BE49-F238E27FC236}">
                <a16:creationId xmlns:a16="http://schemas.microsoft.com/office/drawing/2014/main" id="{05E5F4E1-55AC-455A-9B00-F545370032F3}"/>
              </a:ext>
            </a:extLst>
          </p:cNvPr>
          <p:cNvSpPr/>
          <p:nvPr/>
        </p:nvSpPr>
        <p:spPr>
          <a:xfrm>
            <a:off x="4558548" y="3026242"/>
            <a:ext cx="2877671" cy="1319340"/>
          </a:xfrm>
          <a:prstGeom prst="round2SameRect">
            <a:avLst>
              <a:gd name="adj1" fmla="val 22728"/>
              <a:gd name="adj2" fmla="val 0"/>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ACCOUNTS FOR AT LEAST 2% OF HOSPITAL ADMISSIONS WITH HOSPITAL STAY MEAN 5 DAYS</a:t>
            </a:r>
          </a:p>
        </p:txBody>
      </p:sp>
      <p:sp>
        <p:nvSpPr>
          <p:cNvPr id="13" name="Rectangle: Top Corners Rounded 12">
            <a:extLst>
              <a:ext uri="{FF2B5EF4-FFF2-40B4-BE49-F238E27FC236}">
                <a16:creationId xmlns:a16="http://schemas.microsoft.com/office/drawing/2014/main" id="{349F62F6-999A-4043-91B2-70C28650E137}"/>
              </a:ext>
            </a:extLst>
          </p:cNvPr>
          <p:cNvSpPr/>
          <p:nvPr/>
        </p:nvSpPr>
        <p:spPr>
          <a:xfrm>
            <a:off x="4558546" y="5381861"/>
            <a:ext cx="2877671" cy="538103"/>
          </a:xfrm>
          <a:prstGeom prst="round2SameRect">
            <a:avLst>
              <a:gd name="adj1" fmla="val 22728"/>
              <a:gd name="adj2" fmla="val 0"/>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OSTEOMYELITIS</a:t>
            </a:r>
          </a:p>
        </p:txBody>
      </p:sp>
      <p:sp>
        <p:nvSpPr>
          <p:cNvPr id="14" name="Rectangle: Top Corners Rounded 13">
            <a:extLst>
              <a:ext uri="{FF2B5EF4-FFF2-40B4-BE49-F238E27FC236}">
                <a16:creationId xmlns:a16="http://schemas.microsoft.com/office/drawing/2014/main" id="{BD5FE3B1-CAEA-4074-8849-2FE2FA2ACB42}"/>
              </a:ext>
            </a:extLst>
          </p:cNvPr>
          <p:cNvSpPr/>
          <p:nvPr/>
        </p:nvSpPr>
        <p:spPr>
          <a:xfrm>
            <a:off x="4558547" y="4641629"/>
            <a:ext cx="2877671" cy="497541"/>
          </a:xfrm>
          <a:prstGeom prst="round2SameRect">
            <a:avLst>
              <a:gd name="adj1" fmla="val 22728"/>
              <a:gd name="adj2" fmla="val 0"/>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CELLULITIS</a:t>
            </a:r>
          </a:p>
        </p:txBody>
      </p:sp>
      <p:sp>
        <p:nvSpPr>
          <p:cNvPr id="15" name="Rectangle: Top Corners Rounded 14">
            <a:extLst>
              <a:ext uri="{FF2B5EF4-FFF2-40B4-BE49-F238E27FC236}">
                <a16:creationId xmlns:a16="http://schemas.microsoft.com/office/drawing/2014/main" id="{EC998CF5-C125-439E-82C2-DA55A5418D58}"/>
              </a:ext>
            </a:extLst>
          </p:cNvPr>
          <p:cNvSpPr/>
          <p:nvPr/>
        </p:nvSpPr>
        <p:spPr>
          <a:xfrm>
            <a:off x="4558546" y="6209066"/>
            <a:ext cx="2877671" cy="497541"/>
          </a:xfrm>
          <a:prstGeom prst="round2SameRect">
            <a:avLst>
              <a:gd name="adj1" fmla="val 22728"/>
              <a:gd name="adj2" fmla="val 0"/>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URINARY TRACT</a:t>
            </a:r>
          </a:p>
        </p:txBody>
      </p:sp>
      <p:sp>
        <p:nvSpPr>
          <p:cNvPr id="16" name="TextBox 15">
            <a:extLst>
              <a:ext uri="{FF2B5EF4-FFF2-40B4-BE49-F238E27FC236}">
                <a16:creationId xmlns:a16="http://schemas.microsoft.com/office/drawing/2014/main" id="{C75FC7C0-3444-4623-B0E6-90EFCD012994}"/>
              </a:ext>
            </a:extLst>
          </p:cNvPr>
          <p:cNvSpPr txBox="1"/>
          <p:nvPr/>
        </p:nvSpPr>
        <p:spPr>
          <a:xfrm>
            <a:off x="8081683" y="2782669"/>
            <a:ext cx="3182467" cy="646331"/>
          </a:xfrm>
          <a:prstGeom prst="rect">
            <a:avLst/>
          </a:prstGeom>
          <a:noFill/>
          <a:ln>
            <a:solidFill>
              <a:schemeClr val="accent1"/>
            </a:solidFill>
          </a:ln>
          <a:scene3d>
            <a:camera prst="orthographicFront"/>
            <a:lightRig rig="threePt" dir="t"/>
          </a:scene3d>
          <a:sp3d>
            <a:bevelT w="165100" prst="coolSlant"/>
          </a:sp3d>
        </p:spPr>
        <p:txBody>
          <a:bodyPr wrap="square" rtlCol="0">
            <a:spAutoFit/>
          </a:bodyPr>
          <a:lstStyle/>
          <a:p>
            <a:r>
              <a:rPr lang="en-US" dirty="0">
                <a:hlinkClick r:id="rId2">
                  <a:extLst>
                    <a:ext uri="{A12FA001-AC4F-418D-AE19-62706E023703}">
                      <ahyp:hlinkClr xmlns:ahyp="http://schemas.microsoft.com/office/drawing/2018/hyperlinkcolor" val="tx"/>
                    </a:ext>
                  </a:extLst>
                </a:hlinkClick>
              </a:rPr>
              <a:t>ADMISSION SKIN AND SOFT TISSUE INFECTIONS</a:t>
            </a:r>
            <a:endParaRPr lang="en-US" dirty="0"/>
          </a:p>
        </p:txBody>
      </p:sp>
      <p:sp>
        <p:nvSpPr>
          <p:cNvPr id="17" name="Rectangle: Diagonal Corners Rounded 16">
            <a:extLst>
              <a:ext uri="{FF2B5EF4-FFF2-40B4-BE49-F238E27FC236}">
                <a16:creationId xmlns:a16="http://schemas.microsoft.com/office/drawing/2014/main" id="{9CEF149F-6974-438A-9446-27278EE5EC59}"/>
              </a:ext>
            </a:extLst>
          </p:cNvPr>
          <p:cNvSpPr/>
          <p:nvPr/>
        </p:nvSpPr>
        <p:spPr>
          <a:xfrm>
            <a:off x="7906871" y="3575388"/>
            <a:ext cx="3953435" cy="313121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¼ of patients presenting to ED are admitted</a:t>
            </a:r>
          </a:p>
          <a:p>
            <a:pPr algn="ctr"/>
            <a:r>
              <a:rPr lang="en-US" sz="2200" b="1" dirty="0">
                <a:solidFill>
                  <a:schemeClr val="bg1"/>
                </a:solidFill>
              </a:rPr>
              <a:t>15% treatment failure</a:t>
            </a:r>
          </a:p>
          <a:p>
            <a:pPr algn="ctr"/>
            <a:r>
              <a:rPr lang="en-US" sz="2200" b="1" dirty="0">
                <a:solidFill>
                  <a:schemeClr val="bg1"/>
                </a:solidFill>
              </a:rPr>
              <a:t>4 million patients are seen in the ED for SSTI</a:t>
            </a:r>
          </a:p>
          <a:p>
            <a:pPr algn="ctr"/>
            <a:r>
              <a:rPr lang="en-US" sz="2200" b="1" dirty="0">
                <a:solidFill>
                  <a:schemeClr val="bg1"/>
                </a:solidFill>
              </a:rPr>
              <a:t>Increase by 1 million since 2007</a:t>
            </a:r>
          </a:p>
          <a:p>
            <a:pPr algn="ctr"/>
            <a:r>
              <a:rPr lang="en-US" sz="2200" b="1" dirty="0">
                <a:solidFill>
                  <a:schemeClr val="bg1"/>
                </a:solidFill>
              </a:rPr>
              <a:t>Guideline Mild Moderate Severe</a:t>
            </a:r>
          </a:p>
        </p:txBody>
      </p:sp>
    </p:spTree>
    <p:extLst>
      <p:ext uri="{BB962C8B-B14F-4D97-AF65-F5344CB8AC3E}">
        <p14:creationId xmlns:p14="http://schemas.microsoft.com/office/powerpoint/2010/main" val="42047497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274EFC-5CBD-42D5-A0BC-742720366E8C}"/>
              </a:ext>
            </a:extLst>
          </p:cNvPr>
          <p:cNvSpPr>
            <a:spLocks noGrp="1"/>
          </p:cNvSpPr>
          <p:nvPr>
            <p:ph type="title"/>
          </p:nvPr>
        </p:nvSpPr>
        <p:spPr>
          <a:xfrm>
            <a:off x="2774576" y="113994"/>
            <a:ext cx="8610600" cy="781702"/>
          </a:xfrm>
          <a:prstGeom prst="rect">
            <a:avLst/>
          </a:prstGeom>
          <a:solidFill>
            <a:srgbClr val="002060"/>
          </a:solidFill>
          <a:scene3d>
            <a:camera prst="orthographicFront">
              <a:rot lat="0" lon="0" rev="0"/>
            </a:camera>
            <a:lightRig rig="threePt" dir="t"/>
          </a:scene3d>
          <a:sp3d>
            <a:bevelT w="50800" h="25400"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dirty="0"/>
              <a:t>HOSPITAL SOME WHERE ELSE</a:t>
            </a:r>
          </a:p>
        </p:txBody>
      </p:sp>
      <p:sp>
        <p:nvSpPr>
          <p:cNvPr id="5" name="Rectangle: Rounded Corners 4">
            <a:extLst>
              <a:ext uri="{FF2B5EF4-FFF2-40B4-BE49-F238E27FC236}">
                <a16:creationId xmlns:a16="http://schemas.microsoft.com/office/drawing/2014/main" id="{7CCA2106-0060-4DEA-B4D2-705C2A812EE6}"/>
              </a:ext>
            </a:extLst>
          </p:cNvPr>
          <p:cNvSpPr/>
          <p:nvPr/>
        </p:nvSpPr>
        <p:spPr>
          <a:xfrm>
            <a:off x="3872753" y="1048871"/>
            <a:ext cx="4639235" cy="981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RESPIRATORY</a:t>
            </a:r>
          </a:p>
        </p:txBody>
      </p:sp>
      <p:pic>
        <p:nvPicPr>
          <p:cNvPr id="4098" name="Picture 2" descr="https://previews.123rf.com/images/stockshoppe/stockshoppe1404/stockshoppe140400009/27446801-ilustraci%C3%B3n-vectorial-de-diagrama-del-sistema-respiratorio.jpg">
            <a:extLst>
              <a:ext uri="{FF2B5EF4-FFF2-40B4-BE49-F238E27FC236}">
                <a16:creationId xmlns:a16="http://schemas.microsoft.com/office/drawing/2014/main" id="{BD87816C-1C83-47B2-8C80-C2EBD8C58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1" y="94130"/>
            <a:ext cx="1936376" cy="1936376"/>
          </a:xfrm>
          <a:prstGeom prst="rect">
            <a:avLst/>
          </a:prstGeom>
          <a:noFill/>
          <a:extLst>
            <a:ext uri="{909E8E84-426E-40DD-AFC4-6F175D3DCCD1}">
              <a14:hiddenFill xmlns:a14="http://schemas.microsoft.com/office/drawing/2010/main">
                <a:solidFill>
                  <a:srgbClr val="FFFFFF"/>
                </a:solidFill>
              </a14:hiddenFill>
            </a:ext>
          </a:extLst>
        </p:spPr>
      </p:pic>
      <p:sp>
        <p:nvSpPr>
          <p:cNvPr id="6" name="L-Shape 5">
            <a:extLst>
              <a:ext uri="{FF2B5EF4-FFF2-40B4-BE49-F238E27FC236}">
                <a16:creationId xmlns:a16="http://schemas.microsoft.com/office/drawing/2014/main" id="{866917FD-40A4-41F0-ADEA-FF99DADBB603}"/>
              </a:ext>
            </a:extLst>
          </p:cNvPr>
          <p:cNvSpPr/>
          <p:nvPr/>
        </p:nvSpPr>
        <p:spPr>
          <a:xfrm flipH="1" flipV="1">
            <a:off x="1815353" y="113992"/>
            <a:ext cx="887504" cy="1647572"/>
          </a:xfrm>
          <a:prstGeom prst="corner">
            <a:avLst>
              <a:gd name="adj1" fmla="val 3484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5D9576D0-2EFD-402E-B4DF-2B4371778AA1}"/>
              </a:ext>
            </a:extLst>
          </p:cNvPr>
          <p:cNvSpPr/>
          <p:nvPr/>
        </p:nvSpPr>
        <p:spPr>
          <a:xfrm flipV="1">
            <a:off x="726141" y="94130"/>
            <a:ext cx="887504" cy="1647572"/>
          </a:xfrm>
          <a:prstGeom prst="corner">
            <a:avLst>
              <a:gd name="adj1" fmla="val 3181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Internal Storage 6">
            <a:extLst>
              <a:ext uri="{FF2B5EF4-FFF2-40B4-BE49-F238E27FC236}">
                <a16:creationId xmlns:a16="http://schemas.microsoft.com/office/drawing/2014/main" id="{6D3188B8-15E8-4FB6-9686-F3C3C349B379}"/>
              </a:ext>
            </a:extLst>
          </p:cNvPr>
          <p:cNvSpPr/>
          <p:nvPr/>
        </p:nvSpPr>
        <p:spPr>
          <a:xfrm>
            <a:off x="4854388" y="2474260"/>
            <a:ext cx="2971800" cy="968188"/>
          </a:xfrm>
          <a:prstGeom prst="flowChartInternalStorage">
            <a:avLst/>
          </a:prstGeom>
          <a:solidFill>
            <a:schemeClr val="accent3"/>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50000"/>
                  </a:schemeClr>
                </a:solidFill>
              </a:rPr>
              <a:t>COPD EXACERBATION</a:t>
            </a:r>
          </a:p>
        </p:txBody>
      </p:sp>
      <p:sp>
        <p:nvSpPr>
          <p:cNvPr id="10" name="Flowchart: Internal Storage 9">
            <a:extLst>
              <a:ext uri="{FF2B5EF4-FFF2-40B4-BE49-F238E27FC236}">
                <a16:creationId xmlns:a16="http://schemas.microsoft.com/office/drawing/2014/main" id="{7CD0814A-9ACD-45EE-9423-5B5A73F33414}"/>
              </a:ext>
            </a:extLst>
          </p:cNvPr>
          <p:cNvSpPr/>
          <p:nvPr/>
        </p:nvSpPr>
        <p:spPr>
          <a:xfrm>
            <a:off x="4854388" y="3783107"/>
            <a:ext cx="2971800" cy="968188"/>
          </a:xfrm>
          <a:prstGeom prst="flowChartInternalStorage">
            <a:avLst/>
          </a:prstGeom>
          <a:solidFill>
            <a:schemeClr val="accent3"/>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50000"/>
                  </a:schemeClr>
                </a:solidFill>
              </a:rPr>
              <a:t>PNEUMONIA</a:t>
            </a:r>
          </a:p>
        </p:txBody>
      </p:sp>
      <p:sp>
        <p:nvSpPr>
          <p:cNvPr id="11" name="Flowchart: Internal Storage 10">
            <a:extLst>
              <a:ext uri="{FF2B5EF4-FFF2-40B4-BE49-F238E27FC236}">
                <a16:creationId xmlns:a16="http://schemas.microsoft.com/office/drawing/2014/main" id="{20233A50-B9B3-4E3C-B029-9D3E16393A18}"/>
              </a:ext>
            </a:extLst>
          </p:cNvPr>
          <p:cNvSpPr/>
          <p:nvPr/>
        </p:nvSpPr>
        <p:spPr>
          <a:xfrm>
            <a:off x="4854388" y="5325035"/>
            <a:ext cx="2971800" cy="968188"/>
          </a:xfrm>
          <a:prstGeom prst="flowChartInternalStorage">
            <a:avLst/>
          </a:prstGeom>
          <a:solidFill>
            <a:schemeClr val="accent3"/>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50000"/>
                  </a:schemeClr>
                </a:solidFill>
              </a:rPr>
              <a:t>ASTHMA</a:t>
            </a:r>
          </a:p>
        </p:txBody>
      </p:sp>
    </p:spTree>
    <p:extLst>
      <p:ext uri="{BB962C8B-B14F-4D97-AF65-F5344CB8AC3E}">
        <p14:creationId xmlns:p14="http://schemas.microsoft.com/office/powerpoint/2010/main" val="1792642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7D3F-3DAD-4F6D-BDB9-C513F2AE593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FEEBE3D-2187-43A5-859C-F4AFF57565EB}"/>
              </a:ext>
            </a:extLst>
          </p:cNvPr>
          <p:cNvPicPr>
            <a:picLocks noGrp="1" noChangeAspect="1"/>
          </p:cNvPicPr>
          <p:nvPr>
            <p:ph idx="1"/>
          </p:nvPr>
        </p:nvPicPr>
        <p:blipFill>
          <a:blip r:embed="rId2"/>
          <a:stretch>
            <a:fillRect/>
          </a:stretch>
        </p:blipFill>
        <p:spPr>
          <a:xfrm>
            <a:off x="589928" y="109651"/>
            <a:ext cx="11072420" cy="6240819"/>
          </a:xfrm>
          <a:prstGeom prst="rect">
            <a:avLst/>
          </a:prstGeom>
        </p:spPr>
      </p:pic>
    </p:spTree>
    <p:extLst>
      <p:ext uri="{BB962C8B-B14F-4D97-AF65-F5344CB8AC3E}">
        <p14:creationId xmlns:p14="http://schemas.microsoft.com/office/powerpoint/2010/main" val="1169231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FD48-4D68-41CE-862D-9D8A0867A4DD}"/>
              </a:ext>
            </a:extLst>
          </p:cNvPr>
          <p:cNvSpPr>
            <a:spLocks noGrp="1"/>
          </p:cNvSpPr>
          <p:nvPr>
            <p:ph type="title"/>
          </p:nvPr>
        </p:nvSpPr>
        <p:spPr>
          <a:xfrm>
            <a:off x="2895600" y="764373"/>
            <a:ext cx="8610600" cy="1293028"/>
          </a:xfrm>
        </p:spPr>
        <p:txBody>
          <a:bodyPr/>
          <a:lstStyle/>
          <a:p>
            <a:endParaRPr lang="en-US"/>
          </a:p>
        </p:txBody>
      </p:sp>
      <p:pic>
        <p:nvPicPr>
          <p:cNvPr id="4098" name="Picture 2" descr="Digital transformation healthcare - evolutions in digital healthcare and healthcare IT 2020">
            <a:extLst>
              <a:ext uri="{FF2B5EF4-FFF2-40B4-BE49-F238E27FC236}">
                <a16:creationId xmlns:a16="http://schemas.microsoft.com/office/drawing/2014/main" id="{0A0F3F19-6A6E-4876-902E-B6F4AF60DB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4578" y="-41299"/>
            <a:ext cx="4634951" cy="675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485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nsumers have similar expectations for healthcare and non-healthcare companies - source McKinsey">
            <a:extLst>
              <a:ext uri="{FF2B5EF4-FFF2-40B4-BE49-F238E27FC236}">
                <a16:creationId xmlns:a16="http://schemas.microsoft.com/office/drawing/2014/main" id="{5F6B5229-912E-4694-98D7-85D7B823BB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7770" y="104931"/>
            <a:ext cx="8106210" cy="661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816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456B-5576-441A-B3E3-AD6DA1B4303F}"/>
              </a:ext>
            </a:extLst>
          </p:cNvPr>
          <p:cNvSpPr>
            <a:spLocks noGrp="1"/>
          </p:cNvSpPr>
          <p:nvPr>
            <p:ph type="title"/>
          </p:nvPr>
        </p:nvSpPr>
        <p:spPr/>
        <p:txBody>
          <a:bodyPr/>
          <a:lstStyle/>
          <a:p>
            <a:endParaRPr lang="en-US"/>
          </a:p>
        </p:txBody>
      </p:sp>
      <p:pic>
        <p:nvPicPr>
          <p:cNvPr id="6146" name="Picture 2" descr="How Healthcare is Embracing the Digitally-Empowered Consumer">
            <a:extLst>
              <a:ext uri="{FF2B5EF4-FFF2-40B4-BE49-F238E27FC236}">
                <a16:creationId xmlns:a16="http://schemas.microsoft.com/office/drawing/2014/main" id="{C7DAF861-C05D-4297-B223-039C780AC3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3126" y="764373"/>
            <a:ext cx="10553074" cy="586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08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E11E-5029-41A5-9C07-227E8C761913}"/>
              </a:ext>
            </a:extLst>
          </p:cNvPr>
          <p:cNvSpPr>
            <a:spLocks noGrp="1"/>
          </p:cNvSpPr>
          <p:nvPr>
            <p:ph type="title"/>
          </p:nvPr>
        </p:nvSpPr>
        <p:spPr/>
        <p:txBody>
          <a:bodyPr/>
          <a:lstStyle/>
          <a:p>
            <a:endParaRPr lang="en-US"/>
          </a:p>
        </p:txBody>
      </p:sp>
      <p:pic>
        <p:nvPicPr>
          <p:cNvPr id="7170" name="Picture 2" descr="digital-health-insurance-fig02_embed">
            <a:extLst>
              <a:ext uri="{FF2B5EF4-FFF2-40B4-BE49-F238E27FC236}">
                <a16:creationId xmlns:a16="http://schemas.microsoft.com/office/drawing/2014/main" id="{80B9F014-7CC6-4377-8698-F8A73CABA8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4007" y="599606"/>
            <a:ext cx="9423937" cy="610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504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B8D58-717E-4016-9FBA-9B5E59A2F7D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4881998-2DA8-4D46-9791-76FAD90B8748}"/>
              </a:ext>
            </a:extLst>
          </p:cNvPr>
          <p:cNvPicPr>
            <a:picLocks noGrp="1" noChangeAspect="1"/>
          </p:cNvPicPr>
          <p:nvPr>
            <p:ph idx="1"/>
          </p:nvPr>
        </p:nvPicPr>
        <p:blipFill>
          <a:blip r:embed="rId2"/>
          <a:stretch>
            <a:fillRect/>
          </a:stretch>
        </p:blipFill>
        <p:spPr>
          <a:xfrm>
            <a:off x="1178926" y="284535"/>
            <a:ext cx="10327274" cy="5809092"/>
          </a:xfrm>
          <a:prstGeom prst="rect">
            <a:avLst/>
          </a:prstGeom>
        </p:spPr>
      </p:pic>
    </p:spTree>
    <p:extLst>
      <p:ext uri="{BB962C8B-B14F-4D97-AF65-F5344CB8AC3E}">
        <p14:creationId xmlns:p14="http://schemas.microsoft.com/office/powerpoint/2010/main" val="8104136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2F2A3-D06D-4B40-8863-D28A7CC01B02}"/>
              </a:ext>
            </a:extLst>
          </p:cNvPr>
          <p:cNvSpPr>
            <a:spLocks noGrp="1"/>
          </p:cNvSpPr>
          <p:nvPr>
            <p:ph type="title"/>
          </p:nvPr>
        </p:nvSpPr>
        <p:spPr>
          <a:xfrm>
            <a:off x="309282" y="99315"/>
            <a:ext cx="11075894" cy="876169"/>
          </a:xfrm>
        </p:spPr>
        <p:txBody>
          <a:bodyPr>
            <a:normAutofit/>
          </a:bodyPr>
          <a:lstStyle/>
          <a:p>
            <a:r>
              <a:rPr lang="en-US" sz="3200" b="1" dirty="0"/>
              <a:t>Who relies on digital devices to manage health?</a:t>
            </a:r>
            <a:endParaRPr lang="en-US" sz="3200" dirty="0"/>
          </a:p>
        </p:txBody>
      </p:sp>
      <p:pic>
        <p:nvPicPr>
          <p:cNvPr id="4" name="Content Placeholder 3">
            <a:extLst>
              <a:ext uri="{FF2B5EF4-FFF2-40B4-BE49-F238E27FC236}">
                <a16:creationId xmlns:a16="http://schemas.microsoft.com/office/drawing/2014/main" id="{30C58DCC-024E-48CB-9FB6-C18B5A44C18F}"/>
              </a:ext>
            </a:extLst>
          </p:cNvPr>
          <p:cNvPicPr>
            <a:picLocks noGrp="1" noChangeAspect="1"/>
          </p:cNvPicPr>
          <p:nvPr>
            <p:ph idx="1"/>
          </p:nvPr>
        </p:nvPicPr>
        <p:blipFill>
          <a:blip r:embed="rId2"/>
          <a:stretch>
            <a:fillRect/>
          </a:stretch>
        </p:blipFill>
        <p:spPr>
          <a:xfrm>
            <a:off x="4211279" y="1164307"/>
            <a:ext cx="7544454" cy="1699407"/>
          </a:xfrm>
          <a:prstGeom prst="rect">
            <a:avLst/>
          </a:prstGeom>
        </p:spPr>
      </p:pic>
      <p:pic>
        <p:nvPicPr>
          <p:cNvPr id="6" name="Picture 5">
            <a:extLst>
              <a:ext uri="{FF2B5EF4-FFF2-40B4-BE49-F238E27FC236}">
                <a16:creationId xmlns:a16="http://schemas.microsoft.com/office/drawing/2014/main" id="{B79B3E58-1E50-4145-A6DB-29FB0E6BA40D}"/>
              </a:ext>
            </a:extLst>
          </p:cNvPr>
          <p:cNvPicPr>
            <a:picLocks noChangeAspect="1"/>
          </p:cNvPicPr>
          <p:nvPr/>
        </p:nvPicPr>
        <p:blipFill>
          <a:blip r:embed="rId3"/>
          <a:stretch>
            <a:fillRect/>
          </a:stretch>
        </p:blipFill>
        <p:spPr>
          <a:xfrm>
            <a:off x="718571" y="3052537"/>
            <a:ext cx="7544454" cy="3391194"/>
          </a:xfrm>
          <a:prstGeom prst="rect">
            <a:avLst/>
          </a:prstGeom>
        </p:spPr>
      </p:pic>
    </p:spTree>
    <p:extLst>
      <p:ext uri="{BB962C8B-B14F-4D97-AF65-F5344CB8AC3E}">
        <p14:creationId xmlns:p14="http://schemas.microsoft.com/office/powerpoint/2010/main" val="39143366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252B-A946-41E7-814A-F50C0FCA67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CDE5F82-7216-414F-9E03-67576CA116BC}"/>
              </a:ext>
            </a:extLst>
          </p:cNvPr>
          <p:cNvPicPr>
            <a:picLocks noGrp="1" noChangeAspect="1"/>
          </p:cNvPicPr>
          <p:nvPr>
            <p:ph idx="1"/>
          </p:nvPr>
        </p:nvPicPr>
        <p:blipFill>
          <a:blip r:embed="rId2"/>
          <a:stretch>
            <a:fillRect/>
          </a:stretch>
        </p:blipFill>
        <p:spPr>
          <a:xfrm>
            <a:off x="394773" y="569625"/>
            <a:ext cx="11111427" cy="5524001"/>
          </a:xfrm>
          <a:prstGeom prst="rect">
            <a:avLst/>
          </a:prstGeom>
        </p:spPr>
      </p:pic>
    </p:spTree>
    <p:extLst>
      <p:ext uri="{BB962C8B-B14F-4D97-AF65-F5344CB8AC3E}">
        <p14:creationId xmlns:p14="http://schemas.microsoft.com/office/powerpoint/2010/main" val="368302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64DB-4A35-43AE-91D7-7ACA0774CD40}"/>
              </a:ext>
            </a:extLst>
          </p:cNvPr>
          <p:cNvSpPr>
            <a:spLocks noGrp="1"/>
          </p:cNvSpPr>
          <p:nvPr>
            <p:ph type="title"/>
          </p:nvPr>
        </p:nvSpPr>
        <p:spPr>
          <a:xfrm>
            <a:off x="645130" y="208878"/>
            <a:ext cx="10099070" cy="905819"/>
          </a:xfrm>
          <a:solidFill>
            <a:schemeClr val="accent2">
              <a:lumMod val="20000"/>
              <a:lumOff val="80000"/>
            </a:schemeClr>
          </a:solidFill>
        </p:spPr>
        <p:txBody>
          <a:bodyPr>
            <a:normAutofit fontScale="90000"/>
          </a:bodyPr>
          <a:lstStyle/>
          <a:p>
            <a:r>
              <a:rPr lang="en-US" sz="2400" b="1" dirty="0">
                <a:solidFill>
                  <a:srgbClr val="FF0000"/>
                </a:solidFill>
              </a:rPr>
              <a:t>Contain, in contrasting color and in at least 12-point type, the</a:t>
            </a:r>
            <a:br>
              <a:rPr lang="en-US" sz="2400" b="1" dirty="0">
                <a:solidFill>
                  <a:srgbClr val="FF0000"/>
                </a:solidFill>
              </a:rPr>
            </a:br>
            <a:r>
              <a:rPr lang="en-US" sz="2400" b="1" dirty="0">
                <a:solidFill>
                  <a:srgbClr val="FF0000"/>
                </a:solidFill>
              </a:rPr>
              <a:t>following statement on the signature page:</a:t>
            </a:r>
          </a:p>
        </p:txBody>
      </p:sp>
      <p:sp>
        <p:nvSpPr>
          <p:cNvPr id="3" name="Content Placeholder 2">
            <a:extLst>
              <a:ext uri="{FF2B5EF4-FFF2-40B4-BE49-F238E27FC236}">
                <a16:creationId xmlns:a16="http://schemas.microsoft.com/office/drawing/2014/main" id="{4880CCF7-99F1-43C6-8312-BFF326F06892}"/>
              </a:ext>
            </a:extLst>
          </p:cNvPr>
          <p:cNvSpPr>
            <a:spLocks noGrp="1"/>
          </p:cNvSpPr>
          <p:nvPr>
            <p:ph idx="1"/>
          </p:nvPr>
        </p:nvSpPr>
        <p:spPr>
          <a:xfrm>
            <a:off x="1103312" y="1393372"/>
            <a:ext cx="8946541" cy="4855028"/>
          </a:xfrm>
          <a:solidFill>
            <a:schemeClr val="bg1"/>
          </a:solidFill>
        </p:spPr>
        <p:txBody>
          <a:bodyPr>
            <a:normAutofit/>
          </a:bodyPr>
          <a:lstStyle/>
          <a:p>
            <a:r>
              <a:rPr lang="en-US" sz="2800" dirty="0"/>
              <a:t>This agreement is not health insurance and the primary care provider will not file any claims against the patient’s health insurance policy or plan for reimbursement of any primary care services covered by the agreement. This agreement does not qualify as minimum essential coverage to satisfy the individual shared responsibility provision of the Patient Protection and Affordable Care Act, 26 U.S.C. s. 5000A. This agreement is not workers’ compensation insurance and does not replace an employer’s obligations under chapter 440.”</a:t>
            </a:r>
          </a:p>
        </p:txBody>
      </p:sp>
    </p:spTree>
    <p:extLst>
      <p:ext uri="{BB962C8B-B14F-4D97-AF65-F5344CB8AC3E}">
        <p14:creationId xmlns:p14="http://schemas.microsoft.com/office/powerpoint/2010/main" val="5572776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6504-6AE7-48F8-B77E-10E15AA236F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0005F8C-4423-4179-9AF8-252E4EF5DCEB}"/>
              </a:ext>
            </a:extLst>
          </p:cNvPr>
          <p:cNvPicPr>
            <a:picLocks noGrp="1" noChangeAspect="1"/>
          </p:cNvPicPr>
          <p:nvPr>
            <p:ph idx="1"/>
          </p:nvPr>
        </p:nvPicPr>
        <p:blipFill>
          <a:blip r:embed="rId2"/>
          <a:stretch>
            <a:fillRect/>
          </a:stretch>
        </p:blipFill>
        <p:spPr>
          <a:xfrm>
            <a:off x="314465" y="2057401"/>
            <a:ext cx="11877535" cy="2425180"/>
          </a:xfrm>
          <a:prstGeom prst="rect">
            <a:avLst/>
          </a:prstGeom>
        </p:spPr>
      </p:pic>
    </p:spTree>
    <p:extLst>
      <p:ext uri="{BB962C8B-B14F-4D97-AF65-F5344CB8AC3E}">
        <p14:creationId xmlns:p14="http://schemas.microsoft.com/office/powerpoint/2010/main" val="1789380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7493-E0CF-48C3-8A8B-3BA49BC54AF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3E83BD1-39E0-4D5D-888D-C63692A27880}"/>
              </a:ext>
            </a:extLst>
          </p:cNvPr>
          <p:cNvPicPr>
            <a:picLocks noGrp="1" noChangeAspect="1"/>
          </p:cNvPicPr>
          <p:nvPr>
            <p:ph idx="1"/>
          </p:nvPr>
        </p:nvPicPr>
        <p:blipFill>
          <a:blip r:embed="rId2"/>
          <a:stretch>
            <a:fillRect/>
          </a:stretch>
        </p:blipFill>
        <p:spPr>
          <a:xfrm>
            <a:off x="204866" y="2874364"/>
            <a:ext cx="11624170" cy="3852472"/>
          </a:xfrm>
          <a:prstGeom prst="rect">
            <a:avLst/>
          </a:prstGeom>
        </p:spPr>
      </p:pic>
      <p:pic>
        <p:nvPicPr>
          <p:cNvPr id="5" name="Picture 4">
            <a:extLst>
              <a:ext uri="{FF2B5EF4-FFF2-40B4-BE49-F238E27FC236}">
                <a16:creationId xmlns:a16="http://schemas.microsoft.com/office/drawing/2014/main" id="{C05F98B3-43BC-40BD-868C-063899ED4F87}"/>
              </a:ext>
            </a:extLst>
          </p:cNvPr>
          <p:cNvPicPr>
            <a:picLocks noChangeAspect="1"/>
          </p:cNvPicPr>
          <p:nvPr/>
        </p:nvPicPr>
        <p:blipFill>
          <a:blip r:embed="rId3"/>
          <a:stretch>
            <a:fillRect/>
          </a:stretch>
        </p:blipFill>
        <p:spPr>
          <a:xfrm>
            <a:off x="224647" y="382097"/>
            <a:ext cx="11762487" cy="2046309"/>
          </a:xfrm>
          <a:prstGeom prst="rect">
            <a:avLst/>
          </a:prstGeom>
        </p:spPr>
      </p:pic>
    </p:spTree>
    <p:extLst>
      <p:ext uri="{BB962C8B-B14F-4D97-AF65-F5344CB8AC3E}">
        <p14:creationId xmlns:p14="http://schemas.microsoft.com/office/powerpoint/2010/main" val="37596623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613D89B-3CD7-4780-979B-8BBD6222F1A8}"/>
              </a:ext>
            </a:extLst>
          </p:cNvPr>
          <p:cNvPicPr>
            <a:picLocks noGrp="1" noChangeAspect="1"/>
          </p:cNvPicPr>
          <p:nvPr>
            <p:ph idx="1"/>
          </p:nvPr>
        </p:nvPicPr>
        <p:blipFill>
          <a:blip r:embed="rId2"/>
          <a:stretch>
            <a:fillRect/>
          </a:stretch>
        </p:blipFill>
        <p:spPr>
          <a:xfrm>
            <a:off x="217808" y="2312894"/>
            <a:ext cx="11756384" cy="3186953"/>
          </a:xfrm>
          <a:prstGeom prst="rect">
            <a:avLst/>
          </a:prstGeom>
        </p:spPr>
      </p:pic>
    </p:spTree>
    <p:extLst>
      <p:ext uri="{BB962C8B-B14F-4D97-AF65-F5344CB8AC3E}">
        <p14:creationId xmlns:p14="http://schemas.microsoft.com/office/powerpoint/2010/main" val="3103118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F9FDBA-70E1-48D9-BEAA-54E87D8ACB17}"/>
              </a:ext>
            </a:extLst>
          </p:cNvPr>
          <p:cNvPicPr>
            <a:picLocks noGrp="1" noChangeAspect="1"/>
          </p:cNvPicPr>
          <p:nvPr>
            <p:ph idx="1"/>
          </p:nvPr>
        </p:nvPicPr>
        <p:blipFill>
          <a:blip r:embed="rId2"/>
          <a:stretch>
            <a:fillRect/>
          </a:stretch>
        </p:blipFill>
        <p:spPr>
          <a:xfrm>
            <a:off x="148016" y="528714"/>
            <a:ext cx="11878685" cy="2026227"/>
          </a:xfrm>
          <a:prstGeom prst="rect">
            <a:avLst/>
          </a:prstGeom>
        </p:spPr>
      </p:pic>
      <p:sp>
        <p:nvSpPr>
          <p:cNvPr id="5" name="Rectangle 4">
            <a:extLst>
              <a:ext uri="{FF2B5EF4-FFF2-40B4-BE49-F238E27FC236}">
                <a16:creationId xmlns:a16="http://schemas.microsoft.com/office/drawing/2014/main" id="{A37E5027-0B2B-4DD2-BDB0-B283AD943055}"/>
              </a:ext>
            </a:extLst>
          </p:cNvPr>
          <p:cNvSpPr/>
          <p:nvPr/>
        </p:nvSpPr>
        <p:spPr>
          <a:xfrm>
            <a:off x="645458" y="2789856"/>
            <a:ext cx="9493623" cy="3539430"/>
          </a:xfrm>
          <a:prstGeom prst="rect">
            <a:avLst/>
          </a:prstGeom>
        </p:spPr>
        <p:txBody>
          <a:bodyPr wrap="square">
            <a:spAutoFit/>
          </a:bodyPr>
          <a:lstStyle/>
          <a:p>
            <a:r>
              <a:rPr lang="en-US" sz="3200" b="1" dirty="0"/>
              <a:t>The convergence of digital health and new consumer demand for providers is driving integrated access, experience and capacity. And it must also integrate the patients’ definition and demand for personal and digital contact with a broad set of providers, not just the traditional primary care provider. </a:t>
            </a:r>
          </a:p>
        </p:txBody>
      </p:sp>
    </p:spTree>
    <p:extLst>
      <p:ext uri="{BB962C8B-B14F-4D97-AF65-F5344CB8AC3E}">
        <p14:creationId xmlns:p14="http://schemas.microsoft.com/office/powerpoint/2010/main" val="508646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hip.org/wp-content/uploads/2017/03/health_care_dollar_small.png">
            <a:extLst>
              <a:ext uri="{FF2B5EF4-FFF2-40B4-BE49-F238E27FC236}">
                <a16:creationId xmlns:a16="http://schemas.microsoft.com/office/drawing/2014/main" id="{DBAD87C4-DF55-4F63-9739-14DF8E5A2E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28" y="374754"/>
            <a:ext cx="11921493" cy="646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825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E34677CF-8B80-4137-B268-115BD93B57A1}"/>
              </a:ext>
            </a:extLst>
          </p:cNvPr>
          <p:cNvSpPr>
            <a:spLocks noGrp="1"/>
          </p:cNvSpPr>
          <p:nvPr>
            <p:ph type="title"/>
          </p:nvPr>
        </p:nvSpPr>
        <p:spPr>
          <a:xfrm>
            <a:off x="430306" y="764372"/>
            <a:ext cx="5392269" cy="5049148"/>
          </a:xfrm>
        </p:spPr>
        <p:txBody>
          <a:bodyPr anchor="b">
            <a:normAutofit/>
          </a:bodyPr>
          <a:lstStyle/>
          <a:p>
            <a:pPr algn="ctr"/>
            <a:r>
              <a:rPr lang="en-US" sz="3200" b="1" dirty="0"/>
              <a:t>A Three-Step Approach to Success HSA</a:t>
            </a:r>
          </a:p>
        </p:txBody>
      </p:sp>
      <p:pic>
        <p:nvPicPr>
          <p:cNvPr id="4" name="Content Placeholder 3">
            <a:extLst>
              <a:ext uri="{FF2B5EF4-FFF2-40B4-BE49-F238E27FC236}">
                <a16:creationId xmlns:a16="http://schemas.microsoft.com/office/drawing/2014/main" id="{ADB3AD00-2B01-4974-A127-274172CFF959}"/>
              </a:ext>
            </a:extLst>
          </p:cNvPr>
          <p:cNvPicPr>
            <a:picLocks noGrp="1" noChangeAspect="1"/>
          </p:cNvPicPr>
          <p:nvPr>
            <p:ph idx="1"/>
          </p:nvPr>
        </p:nvPicPr>
        <p:blipFill>
          <a:blip r:embed="rId3"/>
          <a:stretch>
            <a:fillRect/>
          </a:stretch>
        </p:blipFill>
        <p:spPr>
          <a:xfrm>
            <a:off x="6930303" y="400191"/>
            <a:ext cx="4889646" cy="6454849"/>
          </a:xfrm>
          <a:prstGeom prst="rect">
            <a:avLst/>
          </a:prstGeom>
        </p:spPr>
      </p:pic>
      <p:pic>
        <p:nvPicPr>
          <p:cNvPr id="6" name="Picture 5">
            <a:extLst>
              <a:ext uri="{FF2B5EF4-FFF2-40B4-BE49-F238E27FC236}">
                <a16:creationId xmlns:a16="http://schemas.microsoft.com/office/drawing/2014/main" id="{2C501371-9103-419E-B02C-0C0120C7A325}"/>
              </a:ext>
            </a:extLst>
          </p:cNvPr>
          <p:cNvPicPr>
            <a:picLocks noChangeAspect="1"/>
          </p:cNvPicPr>
          <p:nvPr/>
        </p:nvPicPr>
        <p:blipFill>
          <a:blip r:embed="rId4"/>
          <a:stretch>
            <a:fillRect/>
          </a:stretch>
        </p:blipFill>
        <p:spPr>
          <a:xfrm>
            <a:off x="0" y="461735"/>
            <a:ext cx="6930303" cy="3368332"/>
          </a:xfrm>
          <a:prstGeom prst="rect">
            <a:avLst/>
          </a:prstGeom>
        </p:spPr>
      </p:pic>
    </p:spTree>
    <p:extLst>
      <p:ext uri="{BB962C8B-B14F-4D97-AF65-F5344CB8AC3E}">
        <p14:creationId xmlns:p14="http://schemas.microsoft.com/office/powerpoint/2010/main" val="898361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77520F-1BB1-43B3-BAF6-0571A6D87A10}"/>
              </a:ext>
            </a:extLst>
          </p:cNvPr>
          <p:cNvPicPr>
            <a:picLocks noChangeAspect="1"/>
          </p:cNvPicPr>
          <p:nvPr/>
        </p:nvPicPr>
        <p:blipFill>
          <a:blip r:embed="rId2"/>
          <a:stretch>
            <a:fillRect/>
          </a:stretch>
        </p:blipFill>
        <p:spPr>
          <a:xfrm>
            <a:off x="140129" y="182840"/>
            <a:ext cx="3181294" cy="1788354"/>
          </a:xfrm>
          <a:prstGeom prst="rect">
            <a:avLst/>
          </a:prstGeom>
        </p:spPr>
      </p:pic>
      <p:pic>
        <p:nvPicPr>
          <p:cNvPr id="5" name="Picture 4">
            <a:extLst>
              <a:ext uri="{FF2B5EF4-FFF2-40B4-BE49-F238E27FC236}">
                <a16:creationId xmlns:a16="http://schemas.microsoft.com/office/drawing/2014/main" id="{D4102630-9E92-47F8-9575-F7FF56626AD0}"/>
              </a:ext>
            </a:extLst>
          </p:cNvPr>
          <p:cNvPicPr>
            <a:picLocks noChangeAspect="1"/>
          </p:cNvPicPr>
          <p:nvPr/>
        </p:nvPicPr>
        <p:blipFill>
          <a:blip r:embed="rId3"/>
          <a:stretch>
            <a:fillRect/>
          </a:stretch>
        </p:blipFill>
        <p:spPr>
          <a:xfrm>
            <a:off x="3321423" y="182840"/>
            <a:ext cx="2575112" cy="1788354"/>
          </a:xfrm>
          <a:prstGeom prst="rect">
            <a:avLst/>
          </a:prstGeom>
        </p:spPr>
      </p:pic>
      <p:pic>
        <p:nvPicPr>
          <p:cNvPr id="6" name="Picture 5">
            <a:extLst>
              <a:ext uri="{FF2B5EF4-FFF2-40B4-BE49-F238E27FC236}">
                <a16:creationId xmlns:a16="http://schemas.microsoft.com/office/drawing/2014/main" id="{CB25847C-8DD4-4C47-9993-3E6A0AF04A17}"/>
              </a:ext>
            </a:extLst>
          </p:cNvPr>
          <p:cNvPicPr>
            <a:picLocks noChangeAspect="1"/>
          </p:cNvPicPr>
          <p:nvPr/>
        </p:nvPicPr>
        <p:blipFill>
          <a:blip r:embed="rId4"/>
          <a:stretch>
            <a:fillRect/>
          </a:stretch>
        </p:blipFill>
        <p:spPr>
          <a:xfrm>
            <a:off x="5896535" y="182840"/>
            <a:ext cx="6155336" cy="1788354"/>
          </a:xfrm>
          <a:prstGeom prst="rect">
            <a:avLst/>
          </a:prstGeom>
          <a:solidFill>
            <a:srgbClr val="FF0000"/>
          </a:solidFill>
        </p:spPr>
      </p:pic>
      <p:sp>
        <p:nvSpPr>
          <p:cNvPr id="7" name="Arrow: Up 6">
            <a:extLst>
              <a:ext uri="{FF2B5EF4-FFF2-40B4-BE49-F238E27FC236}">
                <a16:creationId xmlns:a16="http://schemas.microsoft.com/office/drawing/2014/main" id="{76EEAAF4-E661-480A-A906-7494C4DB6C7F}"/>
              </a:ext>
            </a:extLst>
          </p:cNvPr>
          <p:cNvSpPr/>
          <p:nvPr/>
        </p:nvSpPr>
        <p:spPr>
          <a:xfrm>
            <a:off x="6494930" y="182840"/>
            <a:ext cx="605118" cy="6912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0FDDC1F-5FC9-4CB4-B980-89694F87396A}"/>
              </a:ext>
            </a:extLst>
          </p:cNvPr>
          <p:cNvSpPr/>
          <p:nvPr/>
        </p:nvSpPr>
        <p:spPr>
          <a:xfrm rot="10800000">
            <a:off x="10715175" y="1473652"/>
            <a:ext cx="605118" cy="49754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F4F062A-EF7A-4E53-A209-EE6F0E108982}"/>
              </a:ext>
            </a:extLst>
          </p:cNvPr>
          <p:cNvPicPr>
            <a:picLocks noChangeAspect="1"/>
          </p:cNvPicPr>
          <p:nvPr/>
        </p:nvPicPr>
        <p:blipFill>
          <a:blip r:embed="rId5"/>
          <a:stretch>
            <a:fillRect/>
          </a:stretch>
        </p:blipFill>
        <p:spPr>
          <a:xfrm>
            <a:off x="1922332" y="2185262"/>
            <a:ext cx="7594065" cy="2827905"/>
          </a:xfrm>
          <a:prstGeom prst="rect">
            <a:avLst/>
          </a:prstGeom>
        </p:spPr>
      </p:pic>
      <p:sp>
        <p:nvSpPr>
          <p:cNvPr id="10" name="Rectangle 9">
            <a:extLst>
              <a:ext uri="{FF2B5EF4-FFF2-40B4-BE49-F238E27FC236}">
                <a16:creationId xmlns:a16="http://schemas.microsoft.com/office/drawing/2014/main" id="{7125E279-2C8B-46A2-9F38-D5FD559E9304}"/>
              </a:ext>
            </a:extLst>
          </p:cNvPr>
          <p:cNvSpPr/>
          <p:nvPr/>
        </p:nvSpPr>
        <p:spPr>
          <a:xfrm>
            <a:off x="1922332" y="3367444"/>
            <a:ext cx="1399091" cy="707886"/>
          </a:xfrm>
          <a:prstGeom prst="rect">
            <a:avLst/>
          </a:prstGeom>
          <a:noFill/>
        </p:spPr>
        <p:txBody>
          <a:bodyPr wrap="squar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DPC</a:t>
            </a:r>
          </a:p>
        </p:txBody>
      </p:sp>
      <p:sp>
        <p:nvSpPr>
          <p:cNvPr id="11" name="Rectangle 10">
            <a:extLst>
              <a:ext uri="{FF2B5EF4-FFF2-40B4-BE49-F238E27FC236}">
                <a16:creationId xmlns:a16="http://schemas.microsoft.com/office/drawing/2014/main" id="{F3250710-256C-4260-A0C0-5A25E730D20D}"/>
              </a:ext>
            </a:extLst>
          </p:cNvPr>
          <p:cNvSpPr/>
          <p:nvPr/>
        </p:nvSpPr>
        <p:spPr>
          <a:xfrm>
            <a:off x="5506570" y="3429000"/>
            <a:ext cx="2247220" cy="584775"/>
          </a:xfrm>
          <a:prstGeom prst="rect">
            <a:avLst/>
          </a:prstGeom>
          <a:noFill/>
        </p:spPr>
        <p:txBody>
          <a:bodyPr wrap="squar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MEDICARE</a:t>
            </a:r>
          </a:p>
        </p:txBody>
      </p:sp>
      <p:sp>
        <p:nvSpPr>
          <p:cNvPr id="12" name="Rectangle 11">
            <a:extLst>
              <a:ext uri="{FF2B5EF4-FFF2-40B4-BE49-F238E27FC236}">
                <a16:creationId xmlns:a16="http://schemas.microsoft.com/office/drawing/2014/main" id="{6EA055F2-FA69-4F69-821B-34A38AE0B3E1}"/>
              </a:ext>
            </a:extLst>
          </p:cNvPr>
          <p:cNvSpPr/>
          <p:nvPr/>
        </p:nvSpPr>
        <p:spPr>
          <a:xfrm>
            <a:off x="8153975" y="3469341"/>
            <a:ext cx="859531" cy="584775"/>
          </a:xfrm>
          <a:prstGeom prst="rect">
            <a:avLst/>
          </a:prstGeom>
          <a:noFill/>
        </p:spPr>
        <p:txBody>
          <a:bodyPr wrap="non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LTC</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Rectangle 12">
            <a:extLst>
              <a:ext uri="{FF2B5EF4-FFF2-40B4-BE49-F238E27FC236}">
                <a16:creationId xmlns:a16="http://schemas.microsoft.com/office/drawing/2014/main" id="{4F12C5A7-9398-4539-BD9C-FB7D895CCC22}"/>
              </a:ext>
            </a:extLst>
          </p:cNvPr>
          <p:cNvSpPr/>
          <p:nvPr/>
        </p:nvSpPr>
        <p:spPr>
          <a:xfrm>
            <a:off x="3659681" y="3398221"/>
            <a:ext cx="1404552"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MEDS</a:t>
            </a:r>
          </a:p>
        </p:txBody>
      </p:sp>
      <p:pic>
        <p:nvPicPr>
          <p:cNvPr id="15" name="Picture 14">
            <a:extLst>
              <a:ext uri="{FF2B5EF4-FFF2-40B4-BE49-F238E27FC236}">
                <a16:creationId xmlns:a16="http://schemas.microsoft.com/office/drawing/2014/main" id="{A4B0DE86-0C8F-427D-BED3-B5E3EB6F4830}"/>
              </a:ext>
            </a:extLst>
          </p:cNvPr>
          <p:cNvPicPr>
            <a:picLocks noChangeAspect="1"/>
          </p:cNvPicPr>
          <p:nvPr/>
        </p:nvPicPr>
        <p:blipFill>
          <a:blip r:embed="rId6"/>
          <a:stretch>
            <a:fillRect/>
          </a:stretch>
        </p:blipFill>
        <p:spPr>
          <a:xfrm>
            <a:off x="6040607" y="5181510"/>
            <a:ext cx="3467400" cy="1539373"/>
          </a:xfrm>
          <a:prstGeom prst="rect">
            <a:avLst/>
          </a:prstGeom>
        </p:spPr>
      </p:pic>
      <p:sp>
        <p:nvSpPr>
          <p:cNvPr id="17" name="Minus Sign 16">
            <a:extLst>
              <a:ext uri="{FF2B5EF4-FFF2-40B4-BE49-F238E27FC236}">
                <a16:creationId xmlns:a16="http://schemas.microsoft.com/office/drawing/2014/main" id="{EEEB0241-2DD0-4B23-836C-4D46D2535B6B}"/>
              </a:ext>
            </a:extLst>
          </p:cNvPr>
          <p:cNvSpPr/>
          <p:nvPr/>
        </p:nvSpPr>
        <p:spPr>
          <a:xfrm>
            <a:off x="2111188" y="3975534"/>
            <a:ext cx="1106156" cy="303971"/>
          </a:xfrm>
          <a:prstGeom prst="mathMinus">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569AE30-FACC-44B4-8683-0B03236CF19A}"/>
              </a:ext>
            </a:extLst>
          </p:cNvPr>
          <p:cNvPicPr>
            <a:picLocks noChangeAspect="1"/>
          </p:cNvPicPr>
          <p:nvPr/>
        </p:nvPicPr>
        <p:blipFill>
          <a:blip r:embed="rId7"/>
          <a:stretch>
            <a:fillRect/>
          </a:stretch>
        </p:blipFill>
        <p:spPr>
          <a:xfrm>
            <a:off x="530279" y="5181510"/>
            <a:ext cx="5345893" cy="1555466"/>
          </a:xfrm>
          <a:prstGeom prst="rect">
            <a:avLst/>
          </a:prstGeom>
        </p:spPr>
      </p:pic>
    </p:spTree>
    <p:extLst>
      <p:ext uri="{BB962C8B-B14F-4D97-AF65-F5344CB8AC3E}">
        <p14:creationId xmlns:p14="http://schemas.microsoft.com/office/powerpoint/2010/main" val="30108468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F74D48D-A8C7-448D-ABED-6409807B5B31}"/>
              </a:ext>
            </a:extLst>
          </p:cNvPr>
          <p:cNvSpPr>
            <a:spLocks noGrp="1"/>
          </p:cNvSpPr>
          <p:nvPr>
            <p:ph type="title"/>
          </p:nvPr>
        </p:nvSpPr>
        <p:spPr>
          <a:xfrm>
            <a:off x="685799" y="764373"/>
            <a:ext cx="3977639" cy="1600200"/>
          </a:xfrm>
        </p:spPr>
        <p:txBody>
          <a:bodyPr anchor="b">
            <a:normAutofit/>
          </a:bodyPr>
          <a:lstStyle/>
          <a:p>
            <a:pPr algn="l"/>
            <a:r>
              <a:rPr lang="en-US" sz="3200"/>
              <a:t>HIGH DEDUCTABLE  HEALTH PLAN</a:t>
            </a:r>
          </a:p>
        </p:txBody>
      </p:sp>
      <p:pic>
        <p:nvPicPr>
          <p:cNvPr id="9218" name="Picture 2" descr="C:\Users\Owner\AppData\Local\Temp\SNAGHTML1dd9cbbe.PNG">
            <a:extLst>
              <a:ext uri="{FF2B5EF4-FFF2-40B4-BE49-F238E27FC236}">
                <a16:creationId xmlns:a16="http://schemas.microsoft.com/office/drawing/2014/main" id="{692B95CC-4A35-45DD-AE78-0E34D7C997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598" y="929546"/>
            <a:ext cx="5231892" cy="20927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Top Corners Rounded 3">
            <a:hlinkClick r:id="rId4"/>
            <a:extLst>
              <a:ext uri="{FF2B5EF4-FFF2-40B4-BE49-F238E27FC236}">
                <a16:creationId xmlns:a16="http://schemas.microsoft.com/office/drawing/2014/main" id="{6E7766F1-70B9-4E7A-8047-ADED65543F4B}"/>
              </a:ext>
            </a:extLst>
          </p:cNvPr>
          <p:cNvSpPr/>
          <p:nvPr/>
        </p:nvSpPr>
        <p:spPr>
          <a:xfrm>
            <a:off x="2729753" y="3281082"/>
            <a:ext cx="7207623" cy="3213847"/>
          </a:xfrm>
          <a:prstGeom prst="round2SameRect">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HSA – TAX ADVANTAGE</a:t>
            </a:r>
          </a:p>
          <a:p>
            <a:pPr algn="ctr"/>
            <a:r>
              <a:rPr lang="en-US" sz="2400" b="1" dirty="0"/>
              <a:t>Contribution pays premiums – Medical Expenses (DPC)</a:t>
            </a:r>
          </a:p>
          <a:p>
            <a:pPr algn="ctr"/>
            <a:r>
              <a:rPr lang="en-US" sz="2400" b="1" dirty="0"/>
              <a:t>Your Personal Deposits</a:t>
            </a:r>
          </a:p>
          <a:p>
            <a:pPr algn="ctr"/>
            <a:endParaRPr lang="en-US" sz="2400" b="1" dirty="0"/>
          </a:p>
        </p:txBody>
      </p:sp>
    </p:spTree>
    <p:extLst>
      <p:ext uri="{BB962C8B-B14F-4D97-AF65-F5344CB8AC3E}">
        <p14:creationId xmlns:p14="http://schemas.microsoft.com/office/powerpoint/2010/main" val="21182194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698A4-2BE2-44D8-A071-F59FEEE79F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ECAB46-2DEB-4D75-A376-9A9D029FB8A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7182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B77A5-21A2-48F6-8032-B1D1F1988A2D}"/>
              </a:ext>
            </a:extLst>
          </p:cNvPr>
          <p:cNvSpPr>
            <a:spLocks noGrp="1"/>
          </p:cNvSpPr>
          <p:nvPr>
            <p:ph type="title"/>
          </p:nvPr>
        </p:nvSpPr>
        <p:spPr>
          <a:xfrm>
            <a:off x="646111" y="0"/>
            <a:ext cx="9404723" cy="847023"/>
          </a:xfrm>
        </p:spPr>
        <p:txBody>
          <a:bodyPr/>
          <a:lstStyle/>
          <a:p>
            <a:r>
              <a:rPr lang="en-US" dirty="0"/>
              <a:t>DPC</a:t>
            </a:r>
          </a:p>
        </p:txBody>
      </p:sp>
      <p:sp>
        <p:nvSpPr>
          <p:cNvPr id="3" name="Content Placeholder 2">
            <a:extLst>
              <a:ext uri="{FF2B5EF4-FFF2-40B4-BE49-F238E27FC236}">
                <a16:creationId xmlns:a16="http://schemas.microsoft.com/office/drawing/2014/main" id="{0F84FB33-2D77-4F12-8C16-61F8B0275045}"/>
              </a:ext>
            </a:extLst>
          </p:cNvPr>
          <p:cNvSpPr>
            <a:spLocks noGrp="1"/>
          </p:cNvSpPr>
          <p:nvPr>
            <p:ph idx="1"/>
          </p:nvPr>
        </p:nvSpPr>
        <p:spPr>
          <a:xfrm>
            <a:off x="1103312" y="1116531"/>
            <a:ext cx="10158246" cy="5486399"/>
          </a:xfrm>
          <a:solidFill>
            <a:schemeClr val="bg1">
              <a:lumMod val="85000"/>
              <a:lumOff val="15000"/>
            </a:schemeClr>
          </a:solidFill>
        </p:spPr>
        <p:txBody>
          <a:bodyPr>
            <a:normAutofit/>
          </a:bodyPr>
          <a:lstStyle/>
          <a:p>
            <a:r>
              <a:rPr lang="en-US" sz="2400" b="1" dirty="0"/>
              <a:t>The direct primary care (DPC) model gives providers a meaningful alternative to fee-for-service insurance billing, typically by charging patients a monthly, quarterly, or annual fee (i.e., a </a:t>
            </a:r>
            <a:r>
              <a:rPr lang="en-US" sz="2400" b="1" i="1" dirty="0"/>
              <a:t>retainer</a:t>
            </a:r>
            <a:r>
              <a:rPr lang="en-US" sz="2400" b="1" dirty="0"/>
              <a:t>) that covers all or most primary care services including clinical, laboratory, and consultative services, and care coordination and comprehensive care management.</a:t>
            </a:r>
          </a:p>
          <a:p>
            <a:r>
              <a:rPr lang="en-US" sz="2400" b="1" dirty="0"/>
              <a:t>DPC practices often suggest that patients acquire a high-deductible wraparound policy to cover emergencies. Direct primary care and concierge care are not synonymous. In practices offering concierge care, the patient typically pays a high retainer fee in addition to insurance premiums and other plan obligations (e.g., copays, out-of-pocket expenditures), and the practice continues to bill the patient’s insurance carrier.</a:t>
            </a:r>
          </a:p>
        </p:txBody>
      </p:sp>
    </p:spTree>
    <p:extLst>
      <p:ext uri="{BB962C8B-B14F-4D97-AF65-F5344CB8AC3E}">
        <p14:creationId xmlns:p14="http://schemas.microsoft.com/office/powerpoint/2010/main" val="203645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8701-D2E1-49C2-84A0-51225E2E5C67}"/>
              </a:ext>
            </a:extLst>
          </p:cNvPr>
          <p:cNvSpPr>
            <a:spLocks noGrp="1"/>
          </p:cNvSpPr>
          <p:nvPr>
            <p:ph type="title"/>
          </p:nvPr>
        </p:nvSpPr>
        <p:spPr>
          <a:xfrm>
            <a:off x="645130" y="213297"/>
            <a:ext cx="9404723" cy="792608"/>
          </a:xfrm>
        </p:spPr>
        <p:txBody>
          <a:bodyPr/>
          <a:lstStyle/>
          <a:p>
            <a:r>
              <a:rPr lang="en-US" dirty="0"/>
              <a:t>House Bill No. 37</a:t>
            </a:r>
          </a:p>
        </p:txBody>
      </p:sp>
      <p:sp>
        <p:nvSpPr>
          <p:cNvPr id="3" name="Content Placeholder 2">
            <a:extLst>
              <a:ext uri="{FF2B5EF4-FFF2-40B4-BE49-F238E27FC236}">
                <a16:creationId xmlns:a16="http://schemas.microsoft.com/office/drawing/2014/main" id="{63D9E701-4E9E-49B6-9D1D-1C061418B20E}"/>
              </a:ext>
            </a:extLst>
          </p:cNvPr>
          <p:cNvSpPr>
            <a:spLocks noGrp="1"/>
          </p:cNvSpPr>
          <p:nvPr>
            <p:ph idx="1"/>
          </p:nvPr>
        </p:nvSpPr>
        <p:spPr>
          <a:xfrm>
            <a:off x="1103312" y="1005906"/>
            <a:ext cx="8946541" cy="5242494"/>
          </a:xfrm>
          <a:solidFill>
            <a:schemeClr val="bg1"/>
          </a:solidFill>
        </p:spPr>
        <p:txBody>
          <a:bodyPr>
            <a:normAutofit/>
          </a:bodyPr>
          <a:lstStyle/>
          <a:p>
            <a:r>
              <a:rPr lang="en-US" sz="2800" b="1" dirty="0"/>
              <a:t>An act relating to direct primary care agreements; creating s. 624.27, F.S.; providing definitions; specifying that a direct primary care agreement does not constitute insurance and is not subject to the Florida Insurance Code; specifying that entering into a direct primary care agreement does not constitute the business of insurance and is not subject to the code; providing that a certificate of authority is not required to market, sell, or offer to sell a direct primary care agreement; specifying requirements for a direct primary care agreement: Providing an effective date.</a:t>
            </a:r>
          </a:p>
        </p:txBody>
      </p:sp>
    </p:spTree>
    <p:extLst>
      <p:ext uri="{BB962C8B-B14F-4D97-AF65-F5344CB8AC3E}">
        <p14:creationId xmlns:p14="http://schemas.microsoft.com/office/powerpoint/2010/main" val="100708249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3790</Words>
  <Application>Microsoft Office PowerPoint</Application>
  <PresentationFormat>Widescreen</PresentationFormat>
  <Paragraphs>341</Paragraphs>
  <Slides>78</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78</vt:i4>
      </vt:variant>
    </vt:vector>
  </HeadingPairs>
  <TitlesOfParts>
    <vt:vector size="88" baseType="lpstr">
      <vt:lpstr>Arial</vt:lpstr>
      <vt:lpstr>Calibri</vt:lpstr>
      <vt:lpstr>Century Gothic</vt:lpstr>
      <vt:lpstr>Helvetica Neue</vt:lpstr>
      <vt:lpstr>NewCenturySchlbkLTStd-Roman</vt:lpstr>
      <vt:lpstr>nyt-imperial</vt:lpstr>
      <vt:lpstr>Times New Roman</vt:lpstr>
      <vt:lpstr>Vapor Trail</vt:lpstr>
      <vt:lpstr>Office Theme</vt:lpstr>
      <vt:lpstr>Document</vt:lpstr>
      <vt:lpstr>PowerPoint Presentation</vt:lpstr>
      <vt:lpstr>Direct Patient Care</vt:lpstr>
      <vt:lpstr>What is Direct Primary Care?</vt:lpstr>
      <vt:lpstr>Direct Patient Care Definition</vt:lpstr>
      <vt:lpstr>DPC-PCP</vt:lpstr>
      <vt:lpstr>For purposes of this section, a direct primary care agreement must:  </vt:lpstr>
      <vt:lpstr>Contain, in contrasting color and in at least 12-point type, the following statement on the signature page:</vt:lpstr>
      <vt:lpstr>DPC</vt:lpstr>
      <vt:lpstr>House Bill No. 37</vt:lpstr>
      <vt:lpstr>HR 6199 Restoring Access to Medication and Modernizing Health Savings Accounts Act of 2018</vt:lpstr>
      <vt:lpstr>DPC Wrap Around</vt:lpstr>
      <vt:lpstr>Insurance Carriers</vt:lpstr>
      <vt:lpstr>Cigna</vt:lpstr>
      <vt:lpstr>PowerPoint Presentation</vt:lpstr>
      <vt:lpstr>DPC</vt:lpstr>
      <vt:lpstr>PowerPoint Presentation</vt:lpstr>
      <vt:lpstr>PowerPoint Presentation</vt:lpstr>
      <vt:lpstr>PowerPoint Presentation</vt:lpstr>
      <vt:lpstr>It’s Not Insurance</vt:lpstr>
      <vt:lpstr>It’s Not Insurance</vt:lpstr>
      <vt:lpstr>White Glove Health </vt:lpstr>
      <vt:lpstr>PowerPoint Presentation</vt:lpstr>
      <vt:lpstr>2018 Florida Statues</vt:lpstr>
      <vt:lpstr>DPC</vt:lpstr>
      <vt:lpstr>The Primary Care Enhancement Act of 2015 </vt:lpstr>
      <vt:lpstr>Direct Patient Care Perspective</vt:lpstr>
      <vt:lpstr>PowerPoint Presentation</vt:lpstr>
      <vt:lpstr>Real-Time Patient–Provider Video Telemedicine Integrated with Clinical Care </vt:lpstr>
      <vt:lpstr>Virtual Care</vt:lpstr>
      <vt:lpstr>Virtual Care</vt:lpstr>
      <vt:lpstr>Virtual Care</vt:lpstr>
      <vt:lpstr>AHP On June 19, 2018, the Department of Labor issued final rule expanding the availability of association health plans (“AHPs”).  </vt:lpstr>
      <vt:lpstr>SUMMAry of New AHP Rule</vt:lpstr>
      <vt:lpstr>Summary of Final Rule </vt:lpstr>
      <vt:lpstr>Summary of Final Rule </vt:lpstr>
      <vt:lpstr>New Rules</vt:lpstr>
      <vt:lpstr>MEWA Rules (State and Federal) Still Apply</vt:lpstr>
      <vt:lpstr>ERISA Obligations Will Apply </vt:lpstr>
      <vt:lpstr>Fewer ACA Requirements Apply</vt:lpstr>
      <vt:lpstr>HIPAA Nondiscrimination Rules Apply</vt:lpstr>
      <vt:lpstr>PowerPoint Presentation</vt:lpstr>
      <vt:lpstr>OTC labs – Direct Patient Care</vt:lpstr>
      <vt:lpstr>PowerPoint Presentation</vt:lpstr>
      <vt:lpstr>PowerPoint Presentation</vt:lpstr>
      <vt:lpstr>PowerPoint Presentation</vt:lpstr>
      <vt:lpstr>PowerPoint Presentation</vt:lpstr>
      <vt:lpstr>PowerPoint Presentation</vt:lpstr>
      <vt:lpstr>PowerPoint Presentation</vt:lpstr>
      <vt:lpstr>Home Labs</vt:lpstr>
      <vt:lpstr>How healthcare providers can use wearables to reimagine the delivery of care… </vt:lpstr>
      <vt:lpstr>Wearables</vt:lpstr>
      <vt:lpstr>PowerPoint Presentation</vt:lpstr>
      <vt:lpstr>PowerPoint Presentation</vt:lpstr>
      <vt:lpstr>What ERISA provisions apply to AHPs?</vt:lpstr>
      <vt:lpstr>AHP</vt:lpstr>
      <vt:lpstr>PowerPoint Presentation</vt:lpstr>
      <vt:lpstr>PowerPoint Presentation</vt:lpstr>
      <vt:lpstr>PowerPoint Presentation</vt:lpstr>
      <vt:lpstr>PowerPoint Presentation</vt:lpstr>
      <vt:lpstr>HOSPITAL SOME WHERE ELSE</vt:lpstr>
      <vt:lpstr>HOSPITAL SOME WHERE ELSE</vt:lpstr>
      <vt:lpstr>PowerPoint Presentation</vt:lpstr>
      <vt:lpstr>PowerPoint Presentation</vt:lpstr>
      <vt:lpstr>PowerPoint Presentation</vt:lpstr>
      <vt:lpstr>PowerPoint Presentation</vt:lpstr>
      <vt:lpstr>PowerPoint Presentation</vt:lpstr>
      <vt:lpstr>PowerPoint Presentation</vt:lpstr>
      <vt:lpstr>Who relies on digital devices to manage health?</vt:lpstr>
      <vt:lpstr>PowerPoint Presentation</vt:lpstr>
      <vt:lpstr>PowerPoint Presentation</vt:lpstr>
      <vt:lpstr>PowerPoint Presentation</vt:lpstr>
      <vt:lpstr>PowerPoint Presentation</vt:lpstr>
      <vt:lpstr>PowerPoint Presentation</vt:lpstr>
      <vt:lpstr>PowerPoint Presentation</vt:lpstr>
      <vt:lpstr>A Three-Step Approach to Success HSA</vt:lpstr>
      <vt:lpstr>PowerPoint Presentation</vt:lpstr>
      <vt:lpstr>HIGH DEDUCTABLE  HEALTH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Okie</dc:creator>
  <cp:lastModifiedBy>Allen Okie</cp:lastModifiedBy>
  <cp:revision>2</cp:revision>
  <dcterms:created xsi:type="dcterms:W3CDTF">2018-10-29T00:23:30Z</dcterms:created>
  <dcterms:modified xsi:type="dcterms:W3CDTF">2018-10-29T00:44:30Z</dcterms:modified>
</cp:coreProperties>
</file>